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7" r:id="rId4"/>
    <p:sldId id="261" r:id="rId5"/>
    <p:sldId id="257" r:id="rId6"/>
    <p:sldId id="262" r:id="rId7"/>
    <p:sldId id="263" r:id="rId8"/>
    <p:sldId id="264" r:id="rId9"/>
    <p:sldId id="268" r:id="rId10"/>
    <p:sldId id="269" r:id="rId11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iro.edu.ru/centers/tsentr-informatizatsii-obrazovaniya/tsifrovaya-obrazovatelnaya-sreda/docs/2_prikaz_649_02122019.pdf" TargetMode="External"/><Relationship Id="rId2" Type="http://schemas.openxmlformats.org/officeDocument/2006/relationships/hyperlink" Target="https://orlovka00.klgd.eduru.ru/media/2020/04/20/1252607987/605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14758"/>
            <a:ext cx="6901600" cy="1965931"/>
          </a:xfrm>
        </p:spPr>
        <p:txBody>
          <a:bodyPr/>
          <a:lstStyle/>
          <a:p>
            <a:r>
              <a:rPr lang="ru-RU" sz="4000" dirty="0"/>
              <a:t>Модель </a:t>
            </a:r>
            <a:br>
              <a:rPr lang="ru-RU" sz="4000" dirty="0"/>
            </a:br>
            <a:r>
              <a:rPr lang="ru-RU" sz="4000" dirty="0"/>
              <a:t>«Цифровая образовательная среда в МБОУ СОШ№1»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18505" y="4871103"/>
            <a:ext cx="5725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Юминова </a:t>
            </a:r>
            <a:r>
              <a:rPr lang="ru-RU" dirty="0"/>
              <a:t>Г. 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89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696686"/>
            <a:ext cx="107212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Информационно-коммуникационная среда (ИКС)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/>
              <a:t>это совокупность аппаратных, программных и телекоммуникационных средств и информационных ресурсов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fontAlgn="base"/>
            <a:r>
              <a:rPr lang="ru-RU" dirty="0"/>
              <a:t>Под «Цифровой образовательной средой» понимается единая информационная система, </a:t>
            </a:r>
            <a:endParaRPr lang="ru-RU" dirty="0" smtClean="0"/>
          </a:p>
          <a:p>
            <a:pPr fontAlgn="base"/>
            <a:r>
              <a:rPr lang="ru-RU" dirty="0" smtClean="0"/>
              <a:t>объединяющая </a:t>
            </a:r>
            <a:r>
              <a:rPr lang="ru-RU" dirty="0"/>
              <a:t>всех участников образовательного процесса — учеников, учителей, </a:t>
            </a:r>
            <a:endParaRPr lang="ru-RU" dirty="0" smtClean="0"/>
          </a:p>
          <a:p>
            <a:pPr fontAlgn="base"/>
            <a:r>
              <a:rPr lang="ru-RU" dirty="0" smtClean="0"/>
              <a:t>родителей </a:t>
            </a:r>
            <a:r>
              <a:rPr lang="ru-RU" dirty="0"/>
              <a:t>и администрацию школы</a:t>
            </a:r>
            <a:r>
              <a:rPr lang="ru-RU" dirty="0" smtClean="0"/>
              <a:t>.</a:t>
            </a:r>
          </a:p>
          <a:p>
            <a:pPr fontAlgn="base"/>
            <a:endParaRPr lang="ru-RU" dirty="0"/>
          </a:p>
          <a:p>
            <a:pPr fontAlgn="base"/>
            <a:r>
              <a:rPr lang="ru-RU" b="1" dirty="0"/>
              <a:t>Система включает в </a:t>
            </a:r>
            <a:r>
              <a:rPr lang="ru-RU" b="1"/>
              <a:t>себя</a:t>
            </a:r>
            <a:r>
              <a:rPr lang="ru-RU" b="1" smtClean="0"/>
              <a:t>: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Информационные образовательные ресурсы.</a:t>
            </a:r>
          </a:p>
          <a:p>
            <a:pPr fontAlgn="base"/>
            <a:r>
              <a:rPr lang="ru-RU" dirty="0"/>
              <a:t>Технологические средства: компьютеры, средства связи (смартфоны, планшеты), </a:t>
            </a:r>
            <a:endParaRPr lang="ru-RU" dirty="0" smtClean="0"/>
          </a:p>
          <a:p>
            <a:pPr fontAlgn="base"/>
            <a:r>
              <a:rPr lang="ru-RU" dirty="0" smtClean="0"/>
              <a:t>иное </a:t>
            </a:r>
            <a:r>
              <a:rPr lang="ru-RU" dirty="0"/>
              <a:t>информационно-коммуникационное оборудование.</a:t>
            </a:r>
          </a:p>
          <a:p>
            <a:pPr fontAlgn="base"/>
            <a:r>
              <a:rPr lang="ru-RU" dirty="0"/>
              <a:t>Систему педагогических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34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498" y="974220"/>
            <a:ext cx="101865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Нормативные </a:t>
            </a:r>
            <a:r>
              <a:rPr lang="ru-RU" sz="4000" dirty="0" smtClean="0"/>
              <a:t>документы</a:t>
            </a:r>
          </a:p>
          <a:p>
            <a:endParaRPr lang="ru-RU" sz="4000" dirty="0"/>
          </a:p>
          <a:p>
            <a:endParaRPr lang="ru-RU" dirty="0"/>
          </a:p>
          <a:p>
            <a:r>
              <a:rPr lang="ru-RU" dirty="0"/>
              <a:t>1. Цифровая образовательная среда    </a:t>
            </a:r>
          </a:p>
          <a:p>
            <a:r>
              <a:rPr lang="en-US" dirty="0">
                <a:hlinkClick r:id="rId2"/>
              </a:rPr>
              <a:t>https://orlovka00.klgd.eduru.ru/media/2020/04/20/1252607987/605.pdf</a:t>
            </a:r>
            <a:endParaRPr lang="ru-RU" dirty="0"/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>
                <a:hlinkClick r:id="rId3"/>
              </a:rPr>
              <a:t>Приказ </a:t>
            </a:r>
            <a:r>
              <a:rPr lang="ru-RU" dirty="0" err="1">
                <a:hlinkClick r:id="rId3"/>
              </a:rPr>
              <a:t>Минпросвещения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Росии</a:t>
            </a:r>
            <a:r>
              <a:rPr lang="ru-RU" dirty="0">
                <a:hlinkClick r:id="rId3"/>
              </a:rPr>
              <a:t> от 02.12.2019 № 649</a:t>
            </a:r>
            <a:r>
              <a:rPr lang="ru-RU" dirty="0"/>
              <a:t> «Об утверждении Целевой модели цифровой образовательной среды»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31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280" y="692209"/>
            <a:ext cx="643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Анализ ситуации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17747"/>
              </p:ext>
            </p:extLst>
          </p:nvPr>
        </p:nvGraphicFramePr>
        <p:xfrm>
          <a:off x="1059677" y="1121362"/>
          <a:ext cx="10092585" cy="508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8924">
                  <a:extLst>
                    <a:ext uri="{9D8B030D-6E8A-4147-A177-3AD203B41FA5}">
                      <a16:colId xmlns:a16="http://schemas.microsoft.com/office/drawing/2014/main" val="1327230693"/>
                    </a:ext>
                  </a:extLst>
                </a:gridCol>
                <a:gridCol w="4953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206">
                <a:tc>
                  <a:txBody>
                    <a:bodyPr/>
                    <a:lstStyle/>
                    <a:p>
                      <a:r>
                        <a:rPr lang="ru-RU" dirty="0"/>
                        <a:t>Реальная картина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Идеальная ситуация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44060"/>
                  </a:ext>
                </a:extLst>
              </a:tr>
              <a:tr h="3556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1. Материально-техническая</a:t>
                      </a:r>
                      <a:r>
                        <a:rPr lang="ru-RU" sz="1200" baseline="0" dirty="0"/>
                        <a:t> база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200328"/>
                  </a:ext>
                </a:extLst>
              </a:tr>
              <a:tr h="5423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Высокоскоростной интернет; школьная локальная сеть; м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обильный класс (40 ноутбук и 32 планшета);  мобильная точка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-1 шт.; интерактивные доски - 2 шт., 54 классных кабинетов- 47 кабинетов оснащены проекторами, технически устаревшие ПК- 18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Интерактивные доски-9шт., проектор -7 шт., мобильная точка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-4 шт.; ПК-18шт.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70250"/>
                  </a:ext>
                </a:extLst>
              </a:tr>
              <a:tr h="3556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2. Кадровые</a:t>
                      </a:r>
                      <a:r>
                        <a:rPr lang="ru-RU" sz="1200" baseline="0" dirty="0"/>
                        <a:t> ресурсы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350507"/>
                  </a:ext>
                </a:extLst>
              </a:tr>
              <a:tr h="8718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педагогов ИКТ-грамотные (владеющие программами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PowerPoint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Excel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Элжурнал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использующие электронную почту, умеющие найти нужную информацию в Интернете), отсутствие курсовой подготовки  «Цифровой урок».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Курсовая подготовка «Цифровой урок» - 7 педагогов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239786"/>
                  </a:ext>
                </a:extLst>
              </a:tr>
              <a:tr h="3556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3. Информационные </a:t>
                      </a:r>
                      <a:r>
                        <a:rPr lang="ru-RU" sz="1200" dirty="0" smtClean="0"/>
                        <a:t>ресурсы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86643"/>
                  </a:ext>
                </a:extLst>
              </a:tr>
              <a:tr h="35565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Мессенждеры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соцсеть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Использование ресурсов платформы «</a:t>
                      </a:r>
                      <a:r>
                        <a:rPr lang="ru-RU" sz="1200" dirty="0" err="1" smtClean="0"/>
                        <a:t>Сферум</a:t>
                      </a:r>
                      <a:r>
                        <a:rPr lang="ru-RU" sz="1200" dirty="0" smtClean="0"/>
                        <a:t>»</a:t>
                      </a:r>
                      <a:r>
                        <a:rPr lang="ru-RU" sz="1200" baseline="0" dirty="0" smtClean="0"/>
                        <a:t>  70%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3582"/>
                  </a:ext>
                </a:extLst>
              </a:tr>
              <a:tr h="3556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4.</a:t>
                      </a:r>
                      <a:r>
                        <a:rPr lang="ru-RU" sz="1200" baseline="0" dirty="0"/>
                        <a:t> Технологии обучения 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858536"/>
                  </a:ext>
                </a:extLst>
              </a:tr>
              <a:tr h="10060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Нет</a:t>
                      </a:r>
                      <a:r>
                        <a:rPr lang="ru-RU" sz="1200" baseline="0" dirty="0" smtClean="0"/>
                        <a:t> опыта и практик у педагогов в создании «Цифровых уроков»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Разработаны «Цифровые</a:t>
                      </a:r>
                      <a:r>
                        <a:rPr lang="ru-RU" sz="1200" baseline="0" dirty="0" smtClean="0"/>
                        <a:t> уроки» в предметной области естественно-научного цикла-3 урока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52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23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665" y="651125"/>
            <a:ext cx="10097636" cy="615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Проблема</a:t>
            </a:r>
          </a:p>
          <a:p>
            <a:endParaRPr lang="ru-RU" sz="2800" dirty="0"/>
          </a:p>
          <a:p>
            <a:r>
              <a:rPr lang="ru-RU" sz="2800" dirty="0"/>
              <a:t>1.Недостаточно оснащенная техническая база</a:t>
            </a:r>
          </a:p>
          <a:p>
            <a:endParaRPr lang="ru-RU" sz="2800" dirty="0"/>
          </a:p>
          <a:p>
            <a:r>
              <a:rPr lang="ru-RU" sz="2800" dirty="0"/>
              <a:t>2. Отсутствие курсов повышения квалификации </a:t>
            </a:r>
            <a:r>
              <a:rPr lang="ru-RU" sz="2800" dirty="0" smtClean="0"/>
              <a:t>«Цифровой урок»</a:t>
            </a:r>
          </a:p>
          <a:p>
            <a:endParaRPr lang="ru-RU" sz="2800" dirty="0"/>
          </a:p>
          <a:p>
            <a:r>
              <a:rPr lang="ru-RU" sz="2800" dirty="0"/>
              <a:t>3. Отсутствие систематизации информационных ресурсов, </a:t>
            </a:r>
            <a:endParaRPr lang="ru-RU" sz="2800" dirty="0" smtClean="0"/>
          </a:p>
          <a:p>
            <a:r>
              <a:rPr lang="ru-RU" sz="2800" dirty="0" smtClean="0"/>
              <a:t>платформ </a:t>
            </a:r>
            <a:r>
              <a:rPr lang="ru-RU" sz="2800" dirty="0"/>
              <a:t>и т.д. , </a:t>
            </a:r>
            <a:r>
              <a:rPr lang="ru-RU" sz="2800" dirty="0" smtClean="0"/>
              <a:t>при </a:t>
            </a:r>
            <a:r>
              <a:rPr lang="ru-RU" sz="2800" dirty="0"/>
              <a:t>организации электронного и </a:t>
            </a:r>
            <a:endParaRPr lang="ru-RU" sz="2800" dirty="0" smtClean="0"/>
          </a:p>
          <a:p>
            <a:r>
              <a:rPr lang="ru-RU" sz="2800" dirty="0" smtClean="0"/>
              <a:t>дистанционного </a:t>
            </a:r>
            <a:r>
              <a:rPr lang="ru-RU" sz="2800" dirty="0"/>
              <a:t>обучения.</a:t>
            </a:r>
          </a:p>
          <a:p>
            <a:endParaRPr lang="ru-RU" sz="2800" dirty="0"/>
          </a:p>
          <a:p>
            <a:r>
              <a:rPr lang="ru-RU" sz="2800" dirty="0"/>
              <a:t>4. Преподавателями не востребованы </a:t>
            </a:r>
            <a:r>
              <a:rPr lang="ru-RU" sz="2800" dirty="0" smtClean="0"/>
              <a:t>применение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возможностей интерактивных лабораторий. 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4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037" y="555476"/>
            <a:ext cx="952856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Цель: создание современной и безопасной цифровой образовательной среды через обновление информационно-коммуникационной  инфраструктуры .</a:t>
            </a:r>
          </a:p>
          <a:p>
            <a:endParaRPr lang="ru-RU" sz="2800" dirty="0"/>
          </a:p>
          <a:p>
            <a:r>
              <a:rPr lang="ru-RU" sz="2800" dirty="0"/>
              <a:t>Задачи: 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Обновить материально техническую базу.</a:t>
            </a:r>
          </a:p>
          <a:p>
            <a:pPr marL="342900" indent="-342900">
              <a:buAutoNum type="arabicPeriod"/>
            </a:pPr>
            <a:r>
              <a:rPr lang="ru-RU" sz="2800" dirty="0"/>
              <a:t>Обеспечить курсовую подготовку и практико-ориентированную деятельность  педагогического состава.</a:t>
            </a:r>
          </a:p>
          <a:p>
            <a:pPr marL="342900" indent="-342900">
              <a:buAutoNum type="arabicPeriod"/>
            </a:pPr>
            <a:r>
              <a:rPr lang="ru-RU" sz="2800" dirty="0"/>
              <a:t>Создать реестр информационных ресурсов, используемых и допущенных (разрешенных) в образовательном процессе.</a:t>
            </a:r>
          </a:p>
          <a:p>
            <a:pPr marL="342900" indent="-342900">
              <a:buAutoNum type="arabicPeriod"/>
            </a:pPr>
            <a:r>
              <a:rPr lang="ru-RU" sz="2800" dirty="0"/>
              <a:t>Использовать возможности кабинета информатики под интерактивные практики.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89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579" y="837816"/>
            <a:ext cx="1002421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Этапы реализации </a:t>
            </a:r>
            <a:r>
              <a:rPr lang="ru-RU" sz="4400" dirty="0" smtClean="0"/>
              <a:t>проекта</a:t>
            </a:r>
          </a:p>
          <a:p>
            <a:endParaRPr lang="ru-RU" sz="3200" dirty="0"/>
          </a:p>
          <a:p>
            <a:pPr marL="342900" indent="-342900">
              <a:buAutoNum type="arabicPeriod"/>
            </a:pPr>
            <a:r>
              <a:rPr lang="ru-RU" sz="3200" dirty="0"/>
              <a:t>Подготовительный этап  май 2021-ноябрь </a:t>
            </a:r>
            <a:r>
              <a:rPr lang="ru-RU" sz="3200" dirty="0" smtClean="0"/>
              <a:t>2021</a:t>
            </a:r>
          </a:p>
          <a:p>
            <a:endParaRPr lang="ru-RU" sz="3200" dirty="0"/>
          </a:p>
          <a:p>
            <a:r>
              <a:rPr lang="ru-RU" sz="3200" dirty="0" smtClean="0"/>
              <a:t>2. Основной </a:t>
            </a:r>
            <a:r>
              <a:rPr lang="ru-RU" sz="3200" dirty="0"/>
              <a:t>этап ноябрь 2021-июнь </a:t>
            </a:r>
            <a:r>
              <a:rPr lang="ru-RU" sz="3200" dirty="0" smtClean="0"/>
              <a:t>2022</a:t>
            </a:r>
          </a:p>
          <a:p>
            <a:endParaRPr lang="ru-RU" sz="3200" dirty="0" smtClean="0"/>
          </a:p>
          <a:p>
            <a:r>
              <a:rPr lang="ru-RU" sz="3200" dirty="0" smtClean="0"/>
              <a:t>3. Рефлексивный </a:t>
            </a:r>
            <a:r>
              <a:rPr lang="ru-RU" sz="3200" dirty="0"/>
              <a:t>этап июнь-август 2022</a:t>
            </a:r>
          </a:p>
        </p:txBody>
      </p:sp>
    </p:spTree>
    <p:extLst>
      <p:ext uri="{BB962C8B-B14F-4D97-AF65-F5344CB8AC3E}">
        <p14:creationId xmlns:p14="http://schemas.microsoft.com/office/powerpoint/2010/main" val="116656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733" y="426862"/>
            <a:ext cx="23006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Риски </a:t>
            </a:r>
          </a:p>
          <a:p>
            <a:r>
              <a:rPr lang="ru-RU" dirty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454895"/>
              </p:ext>
            </p:extLst>
          </p:nvPr>
        </p:nvGraphicFramePr>
        <p:xfrm>
          <a:off x="837485" y="1298960"/>
          <a:ext cx="10545512" cy="494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2756">
                  <a:extLst>
                    <a:ext uri="{9D8B030D-6E8A-4147-A177-3AD203B41FA5}">
                      <a16:colId xmlns:a16="http://schemas.microsoft.com/office/drawing/2014/main" val="70804064"/>
                    </a:ext>
                  </a:extLst>
                </a:gridCol>
                <a:gridCol w="5272756">
                  <a:extLst>
                    <a:ext uri="{9D8B030D-6E8A-4147-A177-3AD203B41FA5}">
                      <a16:colId xmlns:a16="http://schemas.microsoft.com/office/drawing/2014/main" val="3316806902"/>
                    </a:ext>
                  </a:extLst>
                </a:gridCol>
              </a:tblGrid>
              <a:tr h="600040">
                <a:tc>
                  <a:txBody>
                    <a:bodyPr/>
                    <a:lstStyle/>
                    <a:p>
                      <a:r>
                        <a:rPr lang="ru-RU" sz="3600" dirty="0"/>
                        <a:t>Риски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/>
                        <a:t>Минимизация рисков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93693"/>
                  </a:ext>
                </a:extLst>
              </a:tr>
              <a:tr h="512697">
                <a:tc>
                  <a:txBody>
                    <a:bodyPr/>
                    <a:lstStyle/>
                    <a:p>
                      <a:r>
                        <a:rPr lang="ru-RU" dirty="0"/>
                        <a:t>1. Отсутствие финансирования на МТБ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Поиск спонсоров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492448"/>
                  </a:ext>
                </a:extLst>
              </a:tr>
              <a:tr h="884928">
                <a:tc>
                  <a:txBody>
                    <a:bodyPr/>
                    <a:lstStyle/>
                    <a:p>
                      <a:r>
                        <a:rPr lang="ru-RU" dirty="0"/>
                        <a:t>2. Внебюджетные</a:t>
                      </a:r>
                      <a:r>
                        <a:rPr lang="ru-RU" baseline="0" dirty="0"/>
                        <a:t> курсы (отсутствие финансирования)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r>
                        <a:rPr lang="ru-RU" dirty="0" smtClean="0"/>
                        <a:t>. Поиск спонсоров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721833"/>
                  </a:ext>
                </a:extLst>
              </a:tr>
              <a:tr h="1264184">
                <a:tc>
                  <a:txBody>
                    <a:bodyPr/>
                    <a:lstStyle/>
                    <a:p>
                      <a:r>
                        <a:rPr lang="ru-RU" dirty="0"/>
                        <a:t>3. Курсы носят теоретический характер, а нет</a:t>
                      </a:r>
                      <a:r>
                        <a:rPr lang="ru-RU" baseline="0" dirty="0"/>
                        <a:t> практический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3. Создание и реализация педагогических проектов,</a:t>
                      </a:r>
                      <a:r>
                        <a:rPr lang="ru-RU" baseline="0" dirty="0"/>
                        <a:t> стимулирование педагогов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54978"/>
                  </a:ext>
                </a:extLst>
              </a:tr>
              <a:tr h="1643438">
                <a:tc>
                  <a:txBody>
                    <a:bodyPr/>
                    <a:lstStyle/>
                    <a:p>
                      <a:r>
                        <a:rPr lang="ru-RU" dirty="0"/>
                        <a:t>4. Низкая мотивация педагогов (загруженность педагогов)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4. Создание и реализация педагогических проектов,</a:t>
                      </a:r>
                      <a:r>
                        <a:rPr lang="ru-RU" baseline="0" dirty="0"/>
                        <a:t> стимулирование педагогов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595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1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093" y="470018"/>
            <a:ext cx="754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Ожидаемые результаты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02398"/>
              </p:ext>
            </p:extLst>
          </p:nvPr>
        </p:nvGraphicFramePr>
        <p:xfrm>
          <a:off x="786213" y="978100"/>
          <a:ext cx="10579695" cy="541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565">
                  <a:extLst>
                    <a:ext uri="{9D8B030D-6E8A-4147-A177-3AD203B41FA5}">
                      <a16:colId xmlns:a16="http://schemas.microsoft.com/office/drawing/2014/main" val="2654553636"/>
                    </a:ext>
                  </a:extLst>
                </a:gridCol>
                <a:gridCol w="3526565">
                  <a:extLst>
                    <a:ext uri="{9D8B030D-6E8A-4147-A177-3AD203B41FA5}">
                      <a16:colId xmlns:a16="http://schemas.microsoft.com/office/drawing/2014/main" val="2899075307"/>
                    </a:ext>
                  </a:extLst>
                </a:gridCol>
                <a:gridCol w="3526565">
                  <a:extLst>
                    <a:ext uri="{9D8B030D-6E8A-4147-A177-3AD203B41FA5}">
                      <a16:colId xmlns:a16="http://schemas.microsoft.com/office/drawing/2014/main" val="1016234393"/>
                    </a:ext>
                  </a:extLst>
                </a:gridCol>
              </a:tblGrid>
              <a:tr h="280995">
                <a:tc>
                  <a:txBody>
                    <a:bodyPr/>
                    <a:lstStyle/>
                    <a:p>
                      <a:r>
                        <a:rPr lang="ru-RU" sz="3200" dirty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Критерий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Показатель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04908"/>
                  </a:ext>
                </a:extLst>
              </a:tr>
              <a:tr h="491741">
                <a:tc>
                  <a:txBody>
                    <a:bodyPr/>
                    <a:lstStyle/>
                    <a:p>
                      <a:r>
                        <a:rPr lang="ru-RU" dirty="0"/>
                        <a:t>1. Обновлена МТБ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Соответствует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Досок- 9 штук, проекторов -7 штук, точки </a:t>
                      </a:r>
                      <a:r>
                        <a:rPr lang="en-US" dirty="0" smtClean="0"/>
                        <a:t>Wi-fi-4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шт. </a:t>
                      </a:r>
                    </a:p>
                    <a:p>
                      <a:r>
                        <a:rPr lang="ru-RU" baseline="0" dirty="0" smtClean="0"/>
                        <a:t>Отв. инженер по ИВТ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92831"/>
                  </a:ext>
                </a:extLst>
              </a:tr>
              <a:tr h="913232">
                <a:tc>
                  <a:txBody>
                    <a:bodyPr/>
                    <a:lstStyle/>
                    <a:p>
                      <a:r>
                        <a:rPr lang="ru-RU" dirty="0"/>
                        <a:t>2. Педагоги понимают </a:t>
                      </a:r>
                      <a:r>
                        <a:rPr lang="ru-RU" dirty="0" err="1"/>
                        <a:t>ресурсность</a:t>
                      </a:r>
                      <a:r>
                        <a:rPr lang="ru-RU" dirty="0"/>
                        <a:t> «ЦОС» в урочной и внеурочной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Владеют и применяют на практике «ЦОС»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Разработаны цифровые </a:t>
                      </a:r>
                      <a:r>
                        <a:rPr lang="ru-RU" dirty="0" smtClean="0"/>
                        <a:t>уроки- 5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 </a:t>
                      </a:r>
                      <a:r>
                        <a:rPr lang="ru-RU" dirty="0"/>
                        <a:t>внеклассные события </a:t>
                      </a:r>
                      <a:r>
                        <a:rPr lang="ru-RU" dirty="0" smtClean="0"/>
                        <a:t>-2.</a:t>
                      </a:r>
                    </a:p>
                    <a:p>
                      <a:r>
                        <a:rPr lang="ru-RU" dirty="0" smtClean="0"/>
                        <a:t>Отв.:</a:t>
                      </a:r>
                      <a:r>
                        <a:rPr lang="ru-RU" baseline="0" dirty="0" smtClean="0"/>
                        <a:t> руководители ШМО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550893"/>
                  </a:ext>
                </a:extLst>
              </a:tr>
              <a:tr h="1274434">
                <a:tc>
                  <a:txBody>
                    <a:bodyPr/>
                    <a:lstStyle/>
                    <a:p>
                      <a:r>
                        <a:rPr lang="ru-RU" dirty="0"/>
                        <a:t>3.  Создан реестр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Определены информационные</a:t>
                      </a:r>
                      <a:r>
                        <a:rPr lang="ru-RU" baseline="0" dirty="0"/>
                        <a:t> ресурсы, которые используются для организации электронного и дистанционного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реестр</a:t>
                      </a:r>
                    </a:p>
                    <a:p>
                      <a:r>
                        <a:rPr lang="ru-RU" dirty="0" smtClean="0"/>
                        <a:t>Отв. зам. по информатизации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29629"/>
                  </a:ext>
                </a:extLst>
              </a:tr>
              <a:tr h="1274434">
                <a:tc>
                  <a:txBody>
                    <a:bodyPr/>
                    <a:lstStyle/>
                    <a:p>
                      <a:r>
                        <a:rPr lang="ru-RU" dirty="0"/>
                        <a:t>4. </a:t>
                      </a:r>
                      <a:r>
                        <a:rPr lang="ru-RU" dirty="0" smtClean="0"/>
                        <a:t>Кабинет информатики востребован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Преподаватели естественно-научного</a:t>
                      </a:r>
                      <a:r>
                        <a:rPr lang="ru-RU" baseline="0" dirty="0"/>
                        <a:t> цикла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Составлено расписание, в рабочей программе определены лабораторные работы, которые проводятся в кабинете </a:t>
                      </a:r>
                      <a:r>
                        <a:rPr lang="ru-RU" dirty="0" smtClean="0"/>
                        <a:t>информатики в месяц до 14</a:t>
                      </a:r>
                      <a:r>
                        <a:rPr lang="ru-RU" baseline="0" dirty="0" smtClean="0"/>
                        <a:t> занятий (рабочая группа)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2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5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12206"/>
              </p:ext>
            </p:extLst>
          </p:nvPr>
        </p:nvGraphicFramePr>
        <p:xfrm>
          <a:off x="1219201" y="1010192"/>
          <a:ext cx="9361712" cy="4937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806">
                  <a:extLst>
                    <a:ext uri="{9D8B030D-6E8A-4147-A177-3AD203B41FA5}">
                      <a16:colId xmlns:a16="http://schemas.microsoft.com/office/drawing/2014/main" val="3264910338"/>
                    </a:ext>
                  </a:extLst>
                </a:gridCol>
                <a:gridCol w="2343682">
                  <a:extLst>
                    <a:ext uri="{9D8B030D-6E8A-4147-A177-3AD203B41FA5}">
                      <a16:colId xmlns:a16="http://schemas.microsoft.com/office/drawing/2014/main" val="3166036947"/>
                    </a:ext>
                  </a:extLst>
                </a:gridCol>
                <a:gridCol w="2343682">
                  <a:extLst>
                    <a:ext uri="{9D8B030D-6E8A-4147-A177-3AD203B41FA5}">
                      <a16:colId xmlns:a16="http://schemas.microsoft.com/office/drawing/2014/main" val="2367700084"/>
                    </a:ext>
                  </a:extLst>
                </a:gridCol>
                <a:gridCol w="2343682">
                  <a:extLst>
                    <a:ext uri="{9D8B030D-6E8A-4147-A177-3AD203B41FA5}">
                      <a16:colId xmlns:a16="http://schemas.microsoft.com/office/drawing/2014/main" val="111145001"/>
                    </a:ext>
                  </a:extLst>
                </a:gridCol>
                <a:gridCol w="1625860">
                  <a:extLst>
                    <a:ext uri="{9D8B030D-6E8A-4147-A177-3AD203B41FA5}">
                      <a16:colId xmlns:a16="http://schemas.microsoft.com/office/drawing/2014/main" val="2239575090"/>
                    </a:ext>
                  </a:extLst>
                </a:gridCol>
              </a:tblGrid>
              <a:tr h="606683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Статья расхода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штук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Цена 1 шт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 (руб.)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extLst>
                  <a:ext uri="{0D108BD9-81ED-4DB2-BD59-A6C34878D82A}">
                    <a16:rowId xmlns:a16="http://schemas.microsoft.com/office/drawing/2014/main" val="312665974"/>
                  </a:ext>
                </a:extLst>
              </a:tr>
              <a:tr h="63478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Интерактивные доски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88000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79 2000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extLst>
                  <a:ext uri="{0D108BD9-81ED-4DB2-BD59-A6C34878D82A}">
                    <a16:rowId xmlns:a16="http://schemas.microsoft.com/office/drawing/2014/main" val="730647493"/>
                  </a:ext>
                </a:extLst>
              </a:tr>
              <a:tr h="606683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Проектор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210 000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extLst>
                  <a:ext uri="{0D108BD9-81ED-4DB2-BD59-A6C34878D82A}">
                    <a16:rowId xmlns:a16="http://schemas.microsoft.com/office/drawing/2014/main" val="3784116718"/>
                  </a:ext>
                </a:extLst>
              </a:tr>
              <a:tr h="606683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Мобильные точки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Wi-fi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12 000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extLst>
                  <a:ext uri="{0D108BD9-81ED-4DB2-BD59-A6C34878D82A}">
                    <a16:rowId xmlns:a16="http://schemas.microsoft.com/office/drawing/2014/main" val="654606861"/>
                  </a:ext>
                </a:extLst>
              </a:tr>
              <a:tr h="606683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Курсовая подготовка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 человек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70 000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extLst>
                  <a:ext uri="{0D108BD9-81ED-4DB2-BD59-A6C34878D82A}">
                    <a16:rowId xmlns:a16="http://schemas.microsoft.com/office/drawing/2014/main" val="935021041"/>
                  </a:ext>
                </a:extLst>
              </a:tr>
              <a:tr h="606683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Электронные формы учебников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класс-30 учебников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800руб. *30 (в месяц)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24000 в месяц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300 000  в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extLst>
                  <a:ext uri="{0D108BD9-81ED-4DB2-BD59-A6C34878D82A}">
                    <a16:rowId xmlns:a16="http://schemas.microsoft.com/office/drawing/2014/main" val="973192292"/>
                  </a:ext>
                </a:extLst>
              </a:tr>
              <a:tr h="63478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ПК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900 000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extLst>
                  <a:ext uri="{0D108BD9-81ED-4DB2-BD59-A6C34878D82A}">
                    <a16:rowId xmlns:a16="http://schemas.microsoft.com/office/drawing/2014/main" val="901483437"/>
                  </a:ext>
                </a:extLst>
              </a:tr>
              <a:tr h="634782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2 282 000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8" marR="52288" marT="0" marB="0"/>
                </a:tc>
                <a:extLst>
                  <a:ext uri="{0D108BD9-81ED-4DB2-BD59-A6C34878D82A}">
                    <a16:rowId xmlns:a16="http://schemas.microsoft.com/office/drawing/2014/main" val="26962817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80114" y="487680"/>
            <a:ext cx="2978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Бюджет проекта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4591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489</TotalTime>
  <Words>619</Words>
  <Application>Microsoft Office PowerPoint</Application>
  <PresentationFormat>Широкоэкранный</PresentationFormat>
  <Paragraphs>141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Модель  «Цифровая образовательная среда в МБОУ СОШ№1»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 «Цифровая образовательная среда в МБОУ СОШ№1»</dc:title>
  <dc:creator>Пользователь Windows</dc:creator>
  <cp:lastModifiedBy>User</cp:lastModifiedBy>
  <cp:revision>49</cp:revision>
  <cp:lastPrinted>2021-10-19T13:08:48Z</cp:lastPrinted>
  <dcterms:created xsi:type="dcterms:W3CDTF">2021-10-18T11:01:50Z</dcterms:created>
  <dcterms:modified xsi:type="dcterms:W3CDTF">2023-02-16T08:38:24Z</dcterms:modified>
</cp:coreProperties>
</file>