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9" r:id="rId3"/>
    <p:sldId id="271" r:id="rId4"/>
    <p:sldId id="272" r:id="rId5"/>
    <p:sldId id="267" r:id="rId6"/>
    <p:sldId id="259" r:id="rId7"/>
    <p:sldId id="270" r:id="rId8"/>
    <p:sldId id="262" r:id="rId9"/>
    <p:sldId id="268" r:id="rId10"/>
    <p:sldId id="261" r:id="rId11"/>
    <p:sldId id="25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451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 smtClean="0"/>
              <a:t>Какая техника имеется у вас дома с</a:t>
            </a:r>
            <a:r>
              <a:rPr lang="ru-RU" b="1" baseline="0" dirty="0" smtClean="0"/>
              <a:t> подключением к Интернету? (%)</a:t>
            </a:r>
            <a:endParaRPr lang="ru-RU" b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Компьютер/ноутбук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CE-4627-B5FD-97853CFD93E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Смартфон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0CE-4627-B5FD-97853CFD93E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Планшет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0CE-4627-B5FD-97853CFD93E7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Ничего нет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0CE-4627-B5FD-97853CFD93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597504"/>
        <c:axId val="30599040"/>
      </c:barChart>
      <c:catAx>
        <c:axId val="30597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599040"/>
        <c:crosses val="autoZero"/>
        <c:auto val="1"/>
        <c:lblAlgn val="ctr"/>
        <c:lblOffset val="100"/>
        <c:noMultiLvlLbl val="0"/>
      </c:catAx>
      <c:valAx>
        <c:axId val="30599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5975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69724255789784972"/>
          <c:y val="0.18685604951333715"/>
          <c:w val="0.26055579670248541"/>
          <c:h val="0.3682434400496266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11/1/2023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11/1/2023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11/1/2023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2.wdp"/><Relationship Id="rId7" Type="http://schemas.openxmlformats.org/officeDocument/2006/relationships/image" Target="../media/image2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49432" y="2167512"/>
            <a:ext cx="6901600" cy="1965931"/>
          </a:xfrm>
        </p:spPr>
        <p:txBody>
          <a:bodyPr/>
          <a:lstStyle/>
          <a:p>
            <a:r>
              <a:rPr lang="ru-RU" sz="4000" dirty="0" smtClean="0"/>
              <a:t> </a:t>
            </a:r>
            <a:br>
              <a:rPr lang="ru-RU" sz="4000" dirty="0" smtClean="0"/>
            </a:br>
            <a:r>
              <a:rPr lang="ru-RU" sz="4000" dirty="0" smtClean="0"/>
              <a:t>Цифровая образовательная среда в МБОУ СОШ №1 </a:t>
            </a:r>
            <a:br>
              <a:rPr lang="ru-RU" sz="4000" dirty="0" smtClean="0"/>
            </a:br>
            <a:r>
              <a:rPr lang="ru-RU" sz="4000" dirty="0" smtClean="0"/>
              <a:t>с. Вассята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                   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335711" y="4577694"/>
            <a:ext cx="47813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Власова </a:t>
            </a:r>
            <a:r>
              <a:rPr lang="ru-RU" dirty="0" smtClean="0"/>
              <a:t>О.В</a:t>
            </a:r>
            <a:r>
              <a:rPr lang="ru-RU" dirty="0"/>
              <a:t>., </a:t>
            </a:r>
            <a:r>
              <a:rPr lang="ru-RU" dirty="0" smtClean="0"/>
              <a:t>заместитель </a:t>
            </a:r>
            <a:r>
              <a:rPr lang="ru-RU" dirty="0"/>
              <a:t>директора по УВР 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8894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6929" y="790323"/>
            <a:ext cx="10102804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Проблема:</a:t>
            </a:r>
          </a:p>
          <a:p>
            <a:endParaRPr lang="ru-RU" sz="2400" dirty="0" smtClean="0"/>
          </a:p>
          <a:p>
            <a:r>
              <a:rPr lang="ru-RU" sz="2400" dirty="0" smtClean="0"/>
              <a:t>1.Недостаточно оснащенная техническая база школы с. Вассята.</a:t>
            </a:r>
          </a:p>
          <a:p>
            <a:endParaRPr lang="ru-RU" sz="2400" dirty="0" smtClean="0"/>
          </a:p>
          <a:p>
            <a:r>
              <a:rPr lang="ru-RU" sz="2400" dirty="0" smtClean="0"/>
              <a:t>2. Отсутствие курсов повышения квалификации «Цифровая образовательная среда» у педагогов.</a:t>
            </a:r>
          </a:p>
          <a:p>
            <a:endParaRPr lang="ru-RU" sz="2400" dirty="0"/>
          </a:p>
          <a:p>
            <a:r>
              <a:rPr lang="ru-RU" sz="2400" dirty="0" smtClean="0"/>
              <a:t>3. Отсутствие систематизации информационных ресурсов, платформ и т.д. , </a:t>
            </a:r>
          </a:p>
          <a:p>
            <a:r>
              <a:rPr lang="ru-RU" sz="2400" dirty="0" smtClean="0"/>
              <a:t>     при организации электронного и дистанционного обучения.</a:t>
            </a:r>
          </a:p>
          <a:p>
            <a:endParaRPr lang="ru-RU" sz="2400" dirty="0" smtClean="0"/>
          </a:p>
          <a:p>
            <a:r>
              <a:rPr lang="ru-RU" sz="2400" dirty="0" smtClean="0"/>
              <a:t>4. Преподавателями не активно используются возможности ЦОС. </a:t>
            </a:r>
          </a:p>
          <a:p>
            <a:endParaRPr lang="ru-RU" sz="2400" dirty="0" smtClean="0"/>
          </a:p>
          <a:p>
            <a:r>
              <a:rPr lang="ru-RU" sz="2400" dirty="0" smtClean="0"/>
              <a:t>5. Отсутствие у большинства учащихся дома компьютера.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14066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05989" y="1119499"/>
            <a:ext cx="10067108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Цель: создание современной и безопасной цифровой образовательной среды через обновление информационно-коммуникационной  инфраструктуры .</a:t>
            </a:r>
          </a:p>
          <a:p>
            <a:endParaRPr lang="ru-RU" sz="2400" dirty="0" smtClean="0"/>
          </a:p>
          <a:p>
            <a:r>
              <a:rPr lang="ru-RU" sz="2400" dirty="0" smtClean="0"/>
              <a:t>Задачи: </a:t>
            </a:r>
          </a:p>
          <a:p>
            <a:endParaRPr lang="ru-RU" sz="2400" dirty="0" smtClean="0"/>
          </a:p>
          <a:p>
            <a:pPr marL="342900" indent="-342900">
              <a:buAutoNum type="arabicPeriod"/>
            </a:pPr>
            <a:r>
              <a:rPr lang="ru-RU" sz="2400" dirty="0" smtClean="0"/>
              <a:t>Обновить материально техническую базу.</a:t>
            </a:r>
          </a:p>
          <a:p>
            <a:pPr marL="342900" indent="-342900">
              <a:buAutoNum type="arabicPeriod"/>
            </a:pPr>
            <a:r>
              <a:rPr lang="ru-RU" sz="2400" dirty="0" smtClean="0"/>
              <a:t>Обеспечить курсовую подготовку и практико-ориентированную деятельность  педагогического состава.</a:t>
            </a:r>
          </a:p>
          <a:p>
            <a:pPr marL="342900" indent="-342900">
              <a:buAutoNum type="arabicPeriod"/>
            </a:pPr>
            <a:r>
              <a:rPr lang="ru-RU" sz="2400" dirty="0" smtClean="0"/>
              <a:t>Создать реестр информационных ресурсов, используемых и допущенных (разрешенных) в образовательном процессе.</a:t>
            </a:r>
          </a:p>
          <a:p>
            <a:pPr marL="342900" indent="-342900">
              <a:buAutoNum type="arabicPeriod"/>
            </a:pPr>
            <a:r>
              <a:rPr lang="ru-RU" sz="2400" dirty="0" smtClean="0"/>
              <a:t>Расширить кабинет информатики до 12 компьютеров.</a:t>
            </a:r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8921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63559" y="95303"/>
            <a:ext cx="5897258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</a:rPr>
              <a:t>Материально-техническая база</a:t>
            </a:r>
            <a:endParaRPr lang="ru-RU" sz="2800" b="1" dirty="0">
              <a:solidFill>
                <a:srgbClr val="7030A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3585087"/>
              </p:ext>
            </p:extLst>
          </p:nvPr>
        </p:nvGraphicFramePr>
        <p:xfrm>
          <a:off x="659352" y="618523"/>
          <a:ext cx="10803642" cy="5679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1214">
                  <a:extLst>
                    <a:ext uri="{9D8B030D-6E8A-4147-A177-3AD203B41FA5}">
                      <a16:colId xmlns:a16="http://schemas.microsoft.com/office/drawing/2014/main" val="3850779516"/>
                    </a:ext>
                  </a:extLst>
                </a:gridCol>
                <a:gridCol w="3601214">
                  <a:extLst>
                    <a:ext uri="{9D8B030D-6E8A-4147-A177-3AD203B41FA5}">
                      <a16:colId xmlns:a16="http://schemas.microsoft.com/office/drawing/2014/main" val="2446263142"/>
                    </a:ext>
                  </a:extLst>
                </a:gridCol>
                <a:gridCol w="3601214">
                  <a:extLst>
                    <a:ext uri="{9D8B030D-6E8A-4147-A177-3AD203B41FA5}">
                      <a16:colId xmlns:a16="http://schemas.microsoft.com/office/drawing/2014/main" val="12591007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 01.09.2022</a:t>
                      </a:r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 01.09.2023</a:t>
                      </a:r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mtClean="0"/>
                        <a:t>На 01.09.2024,</a:t>
                      </a:r>
                      <a:r>
                        <a:rPr lang="ru-RU" baseline="0" smtClean="0"/>
                        <a:t> </a:t>
                      </a:r>
                      <a:r>
                        <a:rPr lang="ru-RU" smtClean="0"/>
                        <a:t>2025</a:t>
                      </a:r>
                      <a:r>
                        <a:rPr lang="ru-RU" dirty="0" smtClean="0"/>
                        <a:t>…</a:t>
                      </a:r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9914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Высокоскоростной интернет (Ростелеком)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Высокоскоростной интернет (Ростелеком)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Высокоскоростной интернет (Ростелеком)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10823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точка </a:t>
                      </a:r>
                      <a:r>
                        <a:rPr lang="ru-RU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Wi-Fi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– 2 шт.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точка </a:t>
                      </a:r>
                      <a:r>
                        <a:rPr lang="ru-RU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Wi-Fi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– 11 шт. (8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не подключено)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точка </a:t>
                      </a:r>
                      <a:r>
                        <a:rPr lang="ru-RU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Wi-Fi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– 11 шт. (все подключены)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56948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интерактивная доска - 1 шт., 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основе оптической технологии </a:t>
                      </a:r>
                      <a:r>
                        <a:rPr lang="ru-RU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DViT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формата (маркерная)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интерактивная доска - 1 шт., 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основе оптической технологии </a:t>
                      </a:r>
                      <a:r>
                        <a:rPr lang="ru-RU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DViT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формата (маркерная)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Интерактивная доска – 1 шт.</a:t>
                      </a:r>
                    </a:p>
                    <a:p>
                      <a:r>
                        <a:rPr lang="ru-RU" dirty="0" smtClean="0">
                          <a:latin typeface="Times New Roman" panose="02020603050405020304" pitchFamily="18" charset="0"/>
                        </a:rPr>
                        <a:t>Интерактивная панель с сенсорным дисплеем – 1 шт.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8385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 учебных кабинетов, из них: 11 оснащены рабочими проекторами, в 3-х имеется принтер или МФУ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 учебных кабинетов, из них: 10 оснащены рабочими проекторами, в 4 имеется принтер или МФУ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 учебных кабинетов, из них: 13 оснащены рабочими проекторами, в 7 имеется принтер или МФУ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32178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 компьютерном классе 5 компьютеров с выходом в Интернет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 компьютерном классе 6 компьютеров с выходом в Интернет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 компьютерном классе 12 компьютеров с выходом в Интернет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0086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ноутбука для проведения уроков с обучающимися в «мобильном» формате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 ноутбука для проведения уроков с обучающимися в «мобильном» формате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 ноутбуков (планшетов) для проведения уроков в «мобильном» формате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29848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Нет школьной локальной сети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Нет школьной локальной сети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Есть школьная локальная сеть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6776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0584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О\OneDrive\Рабочий стол\Школа\фото класса информатики\photo_2023-10-18_10-58-10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66"/>
          <a:stretch/>
        </p:blipFill>
        <p:spPr bwMode="auto">
          <a:xfrm>
            <a:off x="622023" y="1026210"/>
            <a:ext cx="5258122" cy="33726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 descr="C:\Users\О\OneDrive\Рабочий стол\Школа\фото класса информатики\photo_2023-10-18_10-58-10 (4)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" t="32499" r="13263" b="14995"/>
          <a:stretch/>
        </p:blipFill>
        <p:spPr bwMode="auto">
          <a:xfrm>
            <a:off x="5113868" y="2810934"/>
            <a:ext cx="6484762" cy="34130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01876" y="452811"/>
            <a:ext cx="5897258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</a:rPr>
              <a:t>Кабинет информатики</a:t>
            </a:r>
            <a:endParaRPr lang="ru-RU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888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14495" t="17959" r="24831" b="25428"/>
          <a:stretch/>
        </p:blipFill>
        <p:spPr bwMode="auto">
          <a:xfrm>
            <a:off x="658848" y="2551289"/>
            <a:ext cx="6103196" cy="3674110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3"/>
          <a:srcRect l="10257" t="13341" r="21882" b="28686"/>
          <a:stretch/>
        </p:blipFill>
        <p:spPr bwMode="auto">
          <a:xfrm>
            <a:off x="5689601" y="657153"/>
            <a:ext cx="5836214" cy="3474580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888635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 descr="https://static.vecteezy.com/system/resources/previews/002/538/691/original/happy-children-and-school-bus-vector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6" t="10121" r="5081" b="10602"/>
          <a:stretch/>
        </p:blipFill>
        <p:spPr bwMode="auto">
          <a:xfrm>
            <a:off x="5080467" y="3890532"/>
            <a:ext cx="4880192" cy="23125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 descr="https://gas-kvas.com/uploads/posts/2023-02/1676837427_gas-kvas-com-p-risunok-na-temu-nastavnik-39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802" y="766800"/>
            <a:ext cx="2623754" cy="193838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177183" y="2712872"/>
            <a:ext cx="1428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13 педагогов</a:t>
            </a:r>
          </a:p>
          <a:p>
            <a:pPr algn="ctr"/>
            <a:r>
              <a:rPr lang="ru-RU" dirty="0" smtClean="0"/>
              <a:t>55,4 года</a:t>
            </a:r>
            <a:endParaRPr lang="ru-RU" dirty="0"/>
          </a:p>
        </p:txBody>
      </p:sp>
      <p:pic>
        <p:nvPicPr>
          <p:cNvPr id="5" name="Рисунок 4" descr="https://fikiwiki.com/uploads/posts/2022-02/1645007101_3-fikiwiki-com-p-kartinki-uchitel-u-doski-3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133" y="1017921"/>
            <a:ext cx="2327275" cy="18986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Стрелка вправо 5"/>
          <p:cNvSpPr/>
          <p:nvPr/>
        </p:nvSpPr>
        <p:spPr>
          <a:xfrm>
            <a:off x="3824191" y="1723564"/>
            <a:ext cx="714102" cy="2707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580074" y="3518153"/>
            <a:ext cx="779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химик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8532453" y="2756963"/>
            <a:ext cx="1428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63 года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02962" y="2868126"/>
            <a:ext cx="1428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3</a:t>
            </a:r>
            <a:r>
              <a:rPr lang="ru-RU" dirty="0" smtClean="0">
                <a:solidFill>
                  <a:srgbClr val="C00000"/>
                </a:solidFill>
              </a:rPr>
              <a:t>2 года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0" name="Рисунок 9" descr="https://watermark.lovepik.com/photo/40006/3695.jpg_wh1200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6" t="24492" b="28303"/>
          <a:stretch/>
        </p:blipFill>
        <p:spPr bwMode="auto">
          <a:xfrm>
            <a:off x="8422460" y="872835"/>
            <a:ext cx="1881052" cy="19118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Надпись 11"/>
          <p:cNvSpPr txBox="1"/>
          <p:nvPr/>
        </p:nvSpPr>
        <p:spPr>
          <a:xfrm>
            <a:off x="5581457" y="5099029"/>
            <a:ext cx="1650634" cy="399773"/>
          </a:xfrm>
          <a:prstGeom prst="rect">
            <a:avLst/>
          </a:prstGeom>
          <a:solidFill>
            <a:srgbClr val="FFC000"/>
          </a:solidFill>
          <a:ln w="6350">
            <a:noFill/>
          </a:ln>
          <a:effectLst>
            <a:softEdge rad="63500"/>
          </a:effec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с. Вассята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54403" y="3428997"/>
            <a:ext cx="1077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историк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7018645" y="3352388"/>
            <a:ext cx="918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физик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4961299" y="3260185"/>
            <a:ext cx="1453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информатик</a:t>
            </a:r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7849110" y="3465932"/>
            <a:ext cx="754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завуч</a:t>
            </a:r>
            <a:endParaRPr lang="ru-RU" dirty="0"/>
          </a:p>
        </p:txBody>
      </p:sp>
      <p:sp>
        <p:nvSpPr>
          <p:cNvPr id="32" name="TextBox 31"/>
          <p:cNvSpPr txBox="1"/>
          <p:nvPr/>
        </p:nvSpPr>
        <p:spPr>
          <a:xfrm>
            <a:off x="4132862" y="340400"/>
            <a:ext cx="3638747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</a:rPr>
              <a:t>Кадровые ресурсы</a:t>
            </a:r>
            <a:endParaRPr lang="ru-RU" sz="2800" b="1" dirty="0">
              <a:solidFill>
                <a:srgbClr val="7030A0"/>
              </a:solidFill>
            </a:endParaRPr>
          </a:p>
        </p:txBody>
      </p:sp>
      <p:pic>
        <p:nvPicPr>
          <p:cNvPr id="33" name="Рисунок 32" descr="https://w7.pngwing.com/pngs/650/181/png-transparent-feature-phone-mobile-phone-flip-google-s-hand-painted-clamshell-mobile-phone-dial-watercolor-painting-gadget-electronics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49" y="4015106"/>
            <a:ext cx="1233771" cy="1278773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TextBox 33"/>
          <p:cNvSpPr txBox="1"/>
          <p:nvPr/>
        </p:nvSpPr>
        <p:spPr>
          <a:xfrm>
            <a:off x="650867" y="5406958"/>
            <a:ext cx="1428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trike="sngStrike" dirty="0" smtClean="0">
                <a:solidFill>
                  <a:srgbClr val="FF0000"/>
                </a:solidFill>
              </a:rPr>
              <a:t>5 человек</a:t>
            </a:r>
          </a:p>
          <a:p>
            <a:pPr algn="ctr"/>
            <a:r>
              <a:rPr lang="ru-RU" dirty="0" smtClean="0"/>
              <a:t>1 человек</a:t>
            </a:r>
            <a:endParaRPr lang="ru-RU" dirty="0"/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8418" y="3890531"/>
            <a:ext cx="1255885" cy="1713124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1917727" y="5676267"/>
            <a:ext cx="1428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Все, кроме 1 </a:t>
            </a:r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 rot="5400000">
            <a:off x="2361549" y="3279725"/>
            <a:ext cx="714102" cy="2707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Стрелка вправо 45"/>
          <p:cNvSpPr/>
          <p:nvPr/>
        </p:nvSpPr>
        <p:spPr>
          <a:xfrm rot="2249675">
            <a:off x="3542673" y="2899120"/>
            <a:ext cx="714102" cy="2707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8" name="Рисунок 47" descr="https://static.vecteezy.com/system/resources/previews/002/538/687/large_2x/happy-children-and-school-bus-vector.jpg"/>
          <p:cNvPicPr/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961" b="70291" l="15052" r="24375">
                        <a14:foregroundMark x1="21406" y1="55752" x2="21406" y2="55752"/>
                        <a14:foregroundMark x1="19063" y1="56258" x2="19063" y2="56258"/>
                        <a14:foregroundMark x1="16354" y1="61820" x2="16354" y2="61820"/>
                        <a14:foregroundMark x1="23385" y1="63211" x2="23385" y2="63211"/>
                        <a14:foregroundMark x1="15625" y1="61188" x2="15625" y2="61188"/>
                        <a14:backgroundMark x1="19583" y1="42225" x2="19583" y2="42225"/>
                        <a14:backgroundMark x1="22396" y1="69659" x2="22396" y2="69659"/>
                        <a14:backgroundMark x1="23958" y1="42984" x2="23958" y2="42984"/>
                        <a14:backgroundMark x1="16198" y1="58407" x2="16198" y2="58407"/>
                        <a14:backgroundMark x1="15885" y1="49558" x2="15885" y2="49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71" t="40988" r="75645" b="29551"/>
          <a:stretch/>
        </p:blipFill>
        <p:spPr bwMode="auto">
          <a:xfrm>
            <a:off x="7598897" y="4121224"/>
            <a:ext cx="789329" cy="9778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61" name="Прямая со стрелкой 60"/>
          <p:cNvCxnSpPr>
            <a:endCxn id="7" idx="2"/>
          </p:cNvCxnSpPr>
          <p:nvPr/>
        </p:nvCxnSpPr>
        <p:spPr>
          <a:xfrm flipH="1" flipV="1">
            <a:off x="4969783" y="3887485"/>
            <a:ext cx="556144" cy="3634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64"/>
          <p:cNvCxnSpPr>
            <a:endCxn id="15" idx="2"/>
          </p:cNvCxnSpPr>
          <p:nvPr/>
        </p:nvCxnSpPr>
        <p:spPr>
          <a:xfrm flipH="1" flipV="1">
            <a:off x="5687854" y="3629517"/>
            <a:ext cx="354852" cy="6213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>
            <a:endCxn id="13" idx="2"/>
          </p:cNvCxnSpPr>
          <p:nvPr/>
        </p:nvCxnSpPr>
        <p:spPr>
          <a:xfrm flipH="1" flipV="1">
            <a:off x="6693247" y="3798329"/>
            <a:ext cx="86288" cy="4139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 стрелкой 70"/>
          <p:cNvCxnSpPr>
            <a:endCxn id="14" idx="2"/>
          </p:cNvCxnSpPr>
          <p:nvPr/>
        </p:nvCxnSpPr>
        <p:spPr>
          <a:xfrm flipV="1">
            <a:off x="7307851" y="3721720"/>
            <a:ext cx="170156" cy="5291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 стрелкой 73"/>
          <p:cNvCxnSpPr>
            <a:endCxn id="27" idx="2"/>
          </p:cNvCxnSpPr>
          <p:nvPr/>
        </p:nvCxnSpPr>
        <p:spPr>
          <a:xfrm flipV="1">
            <a:off x="8044357" y="3835264"/>
            <a:ext cx="181942" cy="4156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0662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9498" y="974220"/>
            <a:ext cx="10186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825816" y="666444"/>
            <a:ext cx="6773950" cy="954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</a:rPr>
              <a:t>Информационные ресурсы, платформы, использование ЦОС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41286" y="1775714"/>
            <a:ext cx="10464799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РешуОГЭ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Учи.ру</a:t>
            </a:r>
            <a:endParaRPr lang="ru-RU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Инфоурок</a:t>
            </a:r>
            <a:endParaRPr lang="ru-RU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РЭШ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ФГИС «Моя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школа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</a:p>
          <a:p>
            <a:pPr algn="ctr"/>
            <a:r>
              <a:rPr lang="ru-RU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Сферум</a:t>
            </a:r>
            <a:endParaRPr lang="ru-RU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Онлайн акции и мероприятия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за 2023 г.: </a:t>
            </a:r>
            <a:r>
              <a:rPr lang="ru-RU" sz="1600" dirty="0" smtClean="0"/>
              <a:t>Чтение </a:t>
            </a:r>
            <a:r>
              <a:rPr lang="ru-RU" sz="1600" dirty="0"/>
              <a:t>стихотворений в рамках V краевого конкурса чтецов "О Родине, </a:t>
            </a:r>
            <a:r>
              <a:rPr lang="ru-RU" sz="1600" dirty="0" smtClean="0"/>
              <a:t>о подвиге</a:t>
            </a:r>
            <a:r>
              <a:rPr lang="ru-RU" sz="1600" dirty="0"/>
              <a:t>, о славе</a:t>
            </a:r>
            <a:r>
              <a:rPr lang="ru-RU" sz="1600" dirty="0" smtClean="0"/>
              <a:t>"; Акция </a:t>
            </a:r>
            <a:r>
              <a:rPr lang="ru-RU" sz="1600" dirty="0"/>
              <a:t>«Аллея защитников Родины</a:t>
            </a:r>
            <a:r>
              <a:rPr lang="ru-RU" sz="1600" dirty="0" smtClean="0"/>
              <a:t>»; Межрегиональный </a:t>
            </a:r>
            <a:r>
              <a:rPr lang="ru-RU" sz="1600" dirty="0"/>
              <a:t>дистанционный конкурс «Зебра в клеточку</a:t>
            </a:r>
            <a:r>
              <a:rPr lang="ru-RU" sz="1600" dirty="0" smtClean="0"/>
              <a:t>»; Олимпиада </a:t>
            </a:r>
            <a:r>
              <a:rPr lang="ru-RU" sz="1600" dirty="0"/>
              <a:t>«Финансовая грамотность и предпринимательство» на </a:t>
            </a:r>
            <a:r>
              <a:rPr lang="ru-RU" sz="1600" dirty="0" err="1"/>
              <a:t>Учи.ру</a:t>
            </a:r>
            <a:endParaRPr lang="ru-RU" sz="1600" dirty="0"/>
          </a:p>
          <a:p>
            <a:pPr algn="ctr"/>
            <a:r>
              <a:rPr lang="ru-RU" sz="1600" dirty="0"/>
              <a:t>для 1–9 </a:t>
            </a:r>
            <a:r>
              <a:rPr lang="ru-RU" sz="1600" dirty="0" smtClean="0"/>
              <a:t>классов; Межрегиональный </a:t>
            </a:r>
            <a:r>
              <a:rPr lang="ru-RU" sz="1600" dirty="0"/>
              <a:t>дистанционный конкурс «Кладовая солнца</a:t>
            </a:r>
            <a:r>
              <a:rPr lang="ru-RU" sz="1600" dirty="0" smtClean="0"/>
              <a:t>»; Открытый межрегиональный </a:t>
            </a:r>
            <a:r>
              <a:rPr lang="ru-RU" sz="1600" dirty="0"/>
              <a:t>дистанционный детский творческий </a:t>
            </a:r>
            <a:r>
              <a:rPr lang="ru-RU" sz="1600" dirty="0" smtClean="0"/>
              <a:t>конкурс «</a:t>
            </a:r>
            <a:r>
              <a:rPr lang="ru-RU" sz="1600" dirty="0"/>
              <a:t>Космос рядом</a:t>
            </a:r>
            <a:r>
              <a:rPr lang="ru-RU" sz="1600" dirty="0" smtClean="0"/>
              <a:t>»; Всероссийский </a:t>
            </a:r>
            <a:r>
              <a:rPr lang="ru-RU" sz="1600" dirty="0"/>
              <a:t>дистанционный конкурс "С Чебурашкой не скучаем</a:t>
            </a:r>
            <a:r>
              <a:rPr lang="ru-RU" sz="1600" dirty="0" smtClean="0"/>
              <a:t>"; Всероссийский </a:t>
            </a:r>
            <a:r>
              <a:rPr lang="ru-RU" sz="1600" dirty="0"/>
              <a:t>детский конкурс поэтической декламации «</a:t>
            </a:r>
            <a:r>
              <a:rPr lang="ru-RU" sz="1600" dirty="0" smtClean="0"/>
              <a:t>История России </a:t>
            </a:r>
            <a:r>
              <a:rPr lang="ru-RU" sz="1600" dirty="0"/>
              <a:t>в стихах</a:t>
            </a:r>
            <a:r>
              <a:rPr lang="ru-RU" sz="1600" dirty="0" smtClean="0"/>
              <a:t>»; Межрегиональный </a:t>
            </a:r>
            <a:r>
              <a:rPr lang="ru-RU" sz="1600" dirty="0"/>
              <a:t>дистанционный конкурс творческих работ «Букет </a:t>
            </a:r>
            <a:r>
              <a:rPr lang="ru-RU" sz="1600" dirty="0" smtClean="0"/>
              <a:t>для мамы»; Муниципальный </a:t>
            </a:r>
            <a:r>
              <a:rPr lang="ru-RU" sz="1600" dirty="0" err="1"/>
              <a:t>фотоквест</a:t>
            </a:r>
            <a:r>
              <a:rPr lang="ru-RU" sz="1600" dirty="0"/>
              <a:t>, посвященный Всемирному дню </a:t>
            </a:r>
            <a:r>
              <a:rPr lang="ru-RU" sz="1600" dirty="0" smtClean="0"/>
              <a:t>воды; Онлайн </a:t>
            </a:r>
            <a:r>
              <a:rPr lang="ru-RU" sz="1600" dirty="0"/>
              <a:t>- акция «Стихи наших земляков о Великой </a:t>
            </a:r>
            <a:r>
              <a:rPr lang="ru-RU" sz="1600" dirty="0" smtClean="0"/>
              <a:t>Отечественной войне»; Всероссийская </a:t>
            </a:r>
            <a:r>
              <a:rPr lang="ru-RU" sz="1600" dirty="0"/>
              <a:t>акция «Окна Победы</a:t>
            </a:r>
            <a:r>
              <a:rPr lang="ru-RU" sz="1600" dirty="0" smtClean="0"/>
              <a:t>»;  </a:t>
            </a:r>
            <a:r>
              <a:rPr lang="ru-RU" sz="1600" dirty="0"/>
              <a:t>Поэтическая онлайн - акция «Всё о папах и для пап».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3315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Users\SERG\Desktop\школа\20231013_142520.jpg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92" t="8732" r="4856" b="6335"/>
          <a:stretch/>
        </p:blipFill>
        <p:spPr bwMode="auto">
          <a:xfrm rot="5096114">
            <a:off x="-302977" y="1568860"/>
            <a:ext cx="4629081" cy="31714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4"/>
          <a:srcRect l="34487" t="12308" r="35384" b="10881"/>
          <a:stretch/>
        </p:blipFill>
        <p:spPr bwMode="auto">
          <a:xfrm rot="21235943">
            <a:off x="3691919" y="796290"/>
            <a:ext cx="1790700" cy="2567940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5"/>
          <a:srcRect l="34231" t="11852" r="35512" b="10654"/>
          <a:stretch/>
        </p:blipFill>
        <p:spPr bwMode="auto">
          <a:xfrm rot="398951">
            <a:off x="9535927" y="838200"/>
            <a:ext cx="1798320" cy="2590800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6"/>
          <a:srcRect l="33974" t="11852" r="34872" b="9970"/>
          <a:stretch/>
        </p:blipFill>
        <p:spPr bwMode="auto">
          <a:xfrm>
            <a:off x="7568313" y="750570"/>
            <a:ext cx="1851660" cy="26136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7"/>
          <a:srcRect l="33974" t="11852" r="35641" b="10654"/>
          <a:stretch/>
        </p:blipFill>
        <p:spPr bwMode="auto">
          <a:xfrm>
            <a:off x="5658662" y="800038"/>
            <a:ext cx="1805940" cy="2590800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8"/>
          <a:srcRect l="33974" t="12080" r="35513" b="10654"/>
          <a:stretch/>
        </p:blipFill>
        <p:spPr bwMode="auto">
          <a:xfrm rot="270141">
            <a:off x="9490572" y="3525512"/>
            <a:ext cx="1813560" cy="2583180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9"/>
          <a:srcRect l="33974" t="11396" r="35000" b="10198"/>
          <a:stretch/>
        </p:blipFill>
        <p:spPr bwMode="auto">
          <a:xfrm rot="192426">
            <a:off x="7476060" y="3525982"/>
            <a:ext cx="1844040" cy="26212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10"/>
          <a:srcRect l="48205" t="15499" r="25770" b="19771"/>
          <a:stretch/>
        </p:blipFill>
        <p:spPr bwMode="auto">
          <a:xfrm rot="21135689">
            <a:off x="3617462" y="3565860"/>
            <a:ext cx="1873250" cy="26212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11"/>
          <a:srcRect l="34231" t="11396" r="35384" b="10427"/>
          <a:stretch/>
        </p:blipFill>
        <p:spPr bwMode="auto">
          <a:xfrm rot="21422097">
            <a:off x="5613322" y="3503274"/>
            <a:ext cx="1805940" cy="2613660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43902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 rotWithShape="1">
          <a:blip r:embed="rId2"/>
          <a:srcRect l="3848" t="4560" b="54391"/>
          <a:stretch/>
        </p:blipFill>
        <p:spPr bwMode="auto">
          <a:xfrm>
            <a:off x="1439157" y="824377"/>
            <a:ext cx="8821734" cy="1986666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22131" y="1230923"/>
            <a:ext cx="7165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endParaRPr lang="ru-RU" dirty="0" smtClean="0"/>
          </a:p>
        </p:txBody>
      </p:sp>
      <p:sp>
        <p:nvSpPr>
          <p:cNvPr id="5" name="Полилиния 4"/>
          <p:cNvSpPr/>
          <p:nvPr/>
        </p:nvSpPr>
        <p:spPr>
          <a:xfrm>
            <a:off x="8470594" y="1472378"/>
            <a:ext cx="1419497" cy="659483"/>
          </a:xfrm>
          <a:custGeom>
            <a:avLst/>
            <a:gdLst>
              <a:gd name="connsiteX0" fmla="*/ 879566 w 1419497"/>
              <a:gd name="connsiteY0" fmla="*/ 93426 h 659483"/>
              <a:gd name="connsiteX1" fmla="*/ 809897 w 1419497"/>
              <a:gd name="connsiteY1" fmla="*/ 67301 h 659483"/>
              <a:gd name="connsiteX2" fmla="*/ 687977 w 1419497"/>
              <a:gd name="connsiteY2" fmla="*/ 49883 h 659483"/>
              <a:gd name="connsiteX3" fmla="*/ 548640 w 1419497"/>
              <a:gd name="connsiteY3" fmla="*/ 32466 h 659483"/>
              <a:gd name="connsiteX4" fmla="*/ 235132 w 1419497"/>
              <a:gd name="connsiteY4" fmla="*/ 49883 h 659483"/>
              <a:gd name="connsiteX5" fmla="*/ 209006 w 1419497"/>
              <a:gd name="connsiteY5" fmla="*/ 58592 h 659483"/>
              <a:gd name="connsiteX6" fmla="*/ 165463 w 1419497"/>
              <a:gd name="connsiteY6" fmla="*/ 67301 h 659483"/>
              <a:gd name="connsiteX7" fmla="*/ 139337 w 1419497"/>
              <a:gd name="connsiteY7" fmla="*/ 84718 h 659483"/>
              <a:gd name="connsiteX8" fmla="*/ 104503 w 1419497"/>
              <a:gd name="connsiteY8" fmla="*/ 102135 h 659483"/>
              <a:gd name="connsiteX9" fmla="*/ 60960 w 1419497"/>
              <a:gd name="connsiteY9" fmla="*/ 154386 h 659483"/>
              <a:gd name="connsiteX10" fmla="*/ 34835 w 1419497"/>
              <a:gd name="connsiteY10" fmla="*/ 180512 h 659483"/>
              <a:gd name="connsiteX11" fmla="*/ 8709 w 1419497"/>
              <a:gd name="connsiteY11" fmla="*/ 241472 h 659483"/>
              <a:gd name="connsiteX12" fmla="*/ 0 w 1419497"/>
              <a:gd name="connsiteY12" fmla="*/ 276306 h 659483"/>
              <a:gd name="connsiteX13" fmla="*/ 8709 w 1419497"/>
              <a:gd name="connsiteY13" fmla="*/ 511438 h 659483"/>
              <a:gd name="connsiteX14" fmla="*/ 17417 w 1419497"/>
              <a:gd name="connsiteY14" fmla="*/ 554981 h 659483"/>
              <a:gd name="connsiteX15" fmla="*/ 34835 w 1419497"/>
              <a:gd name="connsiteY15" fmla="*/ 581106 h 659483"/>
              <a:gd name="connsiteX16" fmla="*/ 43543 w 1419497"/>
              <a:gd name="connsiteY16" fmla="*/ 607232 h 659483"/>
              <a:gd name="connsiteX17" fmla="*/ 87086 w 1419497"/>
              <a:gd name="connsiteY17" fmla="*/ 650775 h 659483"/>
              <a:gd name="connsiteX18" fmla="*/ 130629 w 1419497"/>
              <a:gd name="connsiteY18" fmla="*/ 659483 h 659483"/>
              <a:gd name="connsiteX19" fmla="*/ 444137 w 1419497"/>
              <a:gd name="connsiteY19" fmla="*/ 650775 h 659483"/>
              <a:gd name="connsiteX20" fmla="*/ 478972 w 1419497"/>
              <a:gd name="connsiteY20" fmla="*/ 642066 h 659483"/>
              <a:gd name="connsiteX21" fmla="*/ 548640 w 1419497"/>
              <a:gd name="connsiteY21" fmla="*/ 633358 h 659483"/>
              <a:gd name="connsiteX22" fmla="*/ 696686 w 1419497"/>
              <a:gd name="connsiteY22" fmla="*/ 615941 h 659483"/>
              <a:gd name="connsiteX23" fmla="*/ 836023 w 1419497"/>
              <a:gd name="connsiteY23" fmla="*/ 598523 h 659483"/>
              <a:gd name="connsiteX24" fmla="*/ 862149 w 1419497"/>
              <a:gd name="connsiteY24" fmla="*/ 589815 h 659483"/>
              <a:gd name="connsiteX25" fmla="*/ 957943 w 1419497"/>
              <a:gd name="connsiteY25" fmla="*/ 581106 h 659483"/>
              <a:gd name="connsiteX26" fmla="*/ 1001486 w 1419497"/>
              <a:gd name="connsiteY26" fmla="*/ 572398 h 659483"/>
              <a:gd name="connsiteX27" fmla="*/ 1053737 w 1419497"/>
              <a:gd name="connsiteY27" fmla="*/ 563689 h 659483"/>
              <a:gd name="connsiteX28" fmla="*/ 1079863 w 1419497"/>
              <a:gd name="connsiteY28" fmla="*/ 554981 h 659483"/>
              <a:gd name="connsiteX29" fmla="*/ 1114697 w 1419497"/>
              <a:gd name="connsiteY29" fmla="*/ 546272 h 659483"/>
              <a:gd name="connsiteX30" fmla="*/ 1132115 w 1419497"/>
              <a:gd name="connsiteY30" fmla="*/ 528855 h 659483"/>
              <a:gd name="connsiteX31" fmla="*/ 1184366 w 1419497"/>
              <a:gd name="connsiteY31" fmla="*/ 511438 h 659483"/>
              <a:gd name="connsiteX32" fmla="*/ 1254035 w 1419497"/>
              <a:gd name="connsiteY32" fmla="*/ 476603 h 659483"/>
              <a:gd name="connsiteX33" fmla="*/ 1271452 w 1419497"/>
              <a:gd name="connsiteY33" fmla="*/ 450478 h 659483"/>
              <a:gd name="connsiteX34" fmla="*/ 1297577 w 1419497"/>
              <a:gd name="connsiteY34" fmla="*/ 441769 h 659483"/>
              <a:gd name="connsiteX35" fmla="*/ 1314995 w 1419497"/>
              <a:gd name="connsiteY35" fmla="*/ 415643 h 659483"/>
              <a:gd name="connsiteX36" fmla="*/ 1341120 w 1419497"/>
              <a:gd name="connsiteY36" fmla="*/ 372101 h 659483"/>
              <a:gd name="connsiteX37" fmla="*/ 1367246 w 1419497"/>
              <a:gd name="connsiteY37" fmla="*/ 337266 h 659483"/>
              <a:gd name="connsiteX38" fmla="*/ 1402080 w 1419497"/>
              <a:gd name="connsiteY38" fmla="*/ 258889 h 659483"/>
              <a:gd name="connsiteX39" fmla="*/ 1419497 w 1419497"/>
              <a:gd name="connsiteY39" fmla="*/ 197929 h 659483"/>
              <a:gd name="connsiteX40" fmla="*/ 1410789 w 1419497"/>
              <a:gd name="connsiteY40" fmla="*/ 136969 h 659483"/>
              <a:gd name="connsiteX41" fmla="*/ 1393372 w 1419497"/>
              <a:gd name="connsiteY41" fmla="*/ 110843 h 659483"/>
              <a:gd name="connsiteX42" fmla="*/ 1367246 w 1419497"/>
              <a:gd name="connsiteY42" fmla="*/ 102135 h 659483"/>
              <a:gd name="connsiteX43" fmla="*/ 1297577 w 1419497"/>
              <a:gd name="connsiteY43" fmla="*/ 93426 h 659483"/>
              <a:gd name="connsiteX44" fmla="*/ 1254035 w 1419497"/>
              <a:gd name="connsiteY44" fmla="*/ 84718 h 659483"/>
              <a:gd name="connsiteX45" fmla="*/ 1097280 w 1419497"/>
              <a:gd name="connsiteY45" fmla="*/ 67301 h 659483"/>
              <a:gd name="connsiteX46" fmla="*/ 1018903 w 1419497"/>
              <a:gd name="connsiteY46" fmla="*/ 49883 h 659483"/>
              <a:gd name="connsiteX47" fmla="*/ 984069 w 1419497"/>
              <a:gd name="connsiteY47" fmla="*/ 41175 h 659483"/>
              <a:gd name="connsiteX48" fmla="*/ 896983 w 1419497"/>
              <a:gd name="connsiteY48" fmla="*/ 32466 h 659483"/>
              <a:gd name="connsiteX49" fmla="*/ 827315 w 1419497"/>
              <a:gd name="connsiteY49" fmla="*/ 23758 h 659483"/>
              <a:gd name="connsiteX50" fmla="*/ 574766 w 1419497"/>
              <a:gd name="connsiteY50" fmla="*/ 15049 h 659483"/>
              <a:gd name="connsiteX51" fmla="*/ 539932 w 1419497"/>
              <a:gd name="connsiteY51" fmla="*/ 41175 h 659483"/>
              <a:gd name="connsiteX52" fmla="*/ 496389 w 1419497"/>
              <a:gd name="connsiteY52" fmla="*/ 49883 h 659483"/>
              <a:gd name="connsiteX53" fmla="*/ 470263 w 1419497"/>
              <a:gd name="connsiteY53" fmla="*/ 58592 h 659483"/>
              <a:gd name="connsiteX54" fmla="*/ 444137 w 1419497"/>
              <a:gd name="connsiteY54" fmla="*/ 76009 h 659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419497" h="659483">
                <a:moveTo>
                  <a:pt x="879566" y="93426"/>
                </a:moveTo>
                <a:cubicBezTo>
                  <a:pt x="876437" y="92175"/>
                  <a:pt x="822116" y="69457"/>
                  <a:pt x="809897" y="67301"/>
                </a:cubicBezTo>
                <a:cubicBezTo>
                  <a:pt x="769469" y="60167"/>
                  <a:pt x="728617" y="55689"/>
                  <a:pt x="687977" y="49883"/>
                </a:cubicBezTo>
                <a:cubicBezTo>
                  <a:pt x="601025" y="37461"/>
                  <a:pt x="647379" y="43438"/>
                  <a:pt x="548640" y="32466"/>
                </a:cubicBezTo>
                <a:cubicBezTo>
                  <a:pt x="444137" y="38272"/>
                  <a:pt x="339488" y="41856"/>
                  <a:pt x="235132" y="49883"/>
                </a:cubicBezTo>
                <a:cubicBezTo>
                  <a:pt x="225979" y="50587"/>
                  <a:pt x="217912" y="56365"/>
                  <a:pt x="209006" y="58592"/>
                </a:cubicBezTo>
                <a:cubicBezTo>
                  <a:pt x="194646" y="62182"/>
                  <a:pt x="179977" y="64398"/>
                  <a:pt x="165463" y="67301"/>
                </a:cubicBezTo>
                <a:cubicBezTo>
                  <a:pt x="156754" y="73107"/>
                  <a:pt x="148424" y="79525"/>
                  <a:pt x="139337" y="84718"/>
                </a:cubicBezTo>
                <a:cubicBezTo>
                  <a:pt x="128066" y="91159"/>
                  <a:pt x="115067" y="94589"/>
                  <a:pt x="104503" y="102135"/>
                </a:cubicBezTo>
                <a:cubicBezTo>
                  <a:pt x="73076" y="124583"/>
                  <a:pt x="83424" y="127428"/>
                  <a:pt x="60960" y="154386"/>
                </a:cubicBezTo>
                <a:cubicBezTo>
                  <a:pt x="53076" y="163847"/>
                  <a:pt x="43543" y="171803"/>
                  <a:pt x="34835" y="180512"/>
                </a:cubicBezTo>
                <a:cubicBezTo>
                  <a:pt x="9832" y="280517"/>
                  <a:pt x="44794" y="157275"/>
                  <a:pt x="8709" y="241472"/>
                </a:cubicBezTo>
                <a:cubicBezTo>
                  <a:pt x="3994" y="252473"/>
                  <a:pt x="2903" y="264695"/>
                  <a:pt x="0" y="276306"/>
                </a:cubicBezTo>
                <a:cubicBezTo>
                  <a:pt x="2903" y="354683"/>
                  <a:pt x="3817" y="433160"/>
                  <a:pt x="8709" y="511438"/>
                </a:cubicBezTo>
                <a:cubicBezTo>
                  <a:pt x="9632" y="526211"/>
                  <a:pt x="12220" y="541122"/>
                  <a:pt x="17417" y="554981"/>
                </a:cubicBezTo>
                <a:cubicBezTo>
                  <a:pt x="21092" y="564781"/>
                  <a:pt x="29029" y="572398"/>
                  <a:pt x="34835" y="581106"/>
                </a:cubicBezTo>
                <a:cubicBezTo>
                  <a:pt x="37738" y="589815"/>
                  <a:pt x="39438" y="599021"/>
                  <a:pt x="43543" y="607232"/>
                </a:cubicBezTo>
                <a:cubicBezTo>
                  <a:pt x="53368" y="626883"/>
                  <a:pt x="65649" y="642736"/>
                  <a:pt x="87086" y="650775"/>
                </a:cubicBezTo>
                <a:cubicBezTo>
                  <a:pt x="100945" y="655972"/>
                  <a:pt x="116115" y="656580"/>
                  <a:pt x="130629" y="659483"/>
                </a:cubicBezTo>
                <a:cubicBezTo>
                  <a:pt x="235132" y="656580"/>
                  <a:pt x="339724" y="655996"/>
                  <a:pt x="444137" y="650775"/>
                </a:cubicBezTo>
                <a:cubicBezTo>
                  <a:pt x="456091" y="650177"/>
                  <a:pt x="467166" y="644034"/>
                  <a:pt x="478972" y="642066"/>
                </a:cubicBezTo>
                <a:cubicBezTo>
                  <a:pt x="502057" y="638219"/>
                  <a:pt x="525442" y="636451"/>
                  <a:pt x="548640" y="633358"/>
                </a:cubicBezTo>
                <a:cubicBezTo>
                  <a:pt x="664164" y="617955"/>
                  <a:pt x="552672" y="630341"/>
                  <a:pt x="696686" y="615941"/>
                </a:cubicBezTo>
                <a:cubicBezTo>
                  <a:pt x="765566" y="592980"/>
                  <a:pt x="685426" y="617347"/>
                  <a:pt x="836023" y="598523"/>
                </a:cubicBezTo>
                <a:cubicBezTo>
                  <a:pt x="845132" y="597384"/>
                  <a:pt x="853062" y="591113"/>
                  <a:pt x="862149" y="589815"/>
                </a:cubicBezTo>
                <a:cubicBezTo>
                  <a:pt x="893890" y="585281"/>
                  <a:pt x="926012" y="584009"/>
                  <a:pt x="957943" y="581106"/>
                </a:cubicBezTo>
                <a:lnTo>
                  <a:pt x="1001486" y="572398"/>
                </a:lnTo>
                <a:cubicBezTo>
                  <a:pt x="1018858" y="569239"/>
                  <a:pt x="1036500" y="567519"/>
                  <a:pt x="1053737" y="563689"/>
                </a:cubicBezTo>
                <a:cubicBezTo>
                  <a:pt x="1062698" y="561698"/>
                  <a:pt x="1071037" y="557503"/>
                  <a:pt x="1079863" y="554981"/>
                </a:cubicBezTo>
                <a:cubicBezTo>
                  <a:pt x="1091371" y="551693"/>
                  <a:pt x="1103086" y="549175"/>
                  <a:pt x="1114697" y="546272"/>
                </a:cubicBezTo>
                <a:cubicBezTo>
                  <a:pt x="1120503" y="540466"/>
                  <a:pt x="1124771" y="532527"/>
                  <a:pt x="1132115" y="528855"/>
                </a:cubicBezTo>
                <a:cubicBezTo>
                  <a:pt x="1148536" y="520645"/>
                  <a:pt x="1184366" y="511438"/>
                  <a:pt x="1184366" y="511438"/>
                </a:cubicBezTo>
                <a:cubicBezTo>
                  <a:pt x="1261065" y="434739"/>
                  <a:pt x="1150214" y="535929"/>
                  <a:pt x="1254035" y="476603"/>
                </a:cubicBezTo>
                <a:cubicBezTo>
                  <a:pt x="1263122" y="471410"/>
                  <a:pt x="1263279" y="457016"/>
                  <a:pt x="1271452" y="450478"/>
                </a:cubicBezTo>
                <a:cubicBezTo>
                  <a:pt x="1278620" y="444744"/>
                  <a:pt x="1288869" y="444672"/>
                  <a:pt x="1297577" y="441769"/>
                </a:cubicBezTo>
                <a:cubicBezTo>
                  <a:pt x="1303383" y="433060"/>
                  <a:pt x="1309448" y="424519"/>
                  <a:pt x="1314995" y="415643"/>
                </a:cubicBezTo>
                <a:cubicBezTo>
                  <a:pt x="1323966" y="401290"/>
                  <a:pt x="1331731" y="386184"/>
                  <a:pt x="1341120" y="372101"/>
                </a:cubicBezTo>
                <a:cubicBezTo>
                  <a:pt x="1349171" y="360024"/>
                  <a:pt x="1358537" y="348878"/>
                  <a:pt x="1367246" y="337266"/>
                </a:cubicBezTo>
                <a:cubicBezTo>
                  <a:pt x="1386865" y="278415"/>
                  <a:pt x="1361771" y="349586"/>
                  <a:pt x="1402080" y="258889"/>
                </a:cubicBezTo>
                <a:cubicBezTo>
                  <a:pt x="1409221" y="242821"/>
                  <a:pt x="1415542" y="213751"/>
                  <a:pt x="1419497" y="197929"/>
                </a:cubicBezTo>
                <a:cubicBezTo>
                  <a:pt x="1416594" y="177609"/>
                  <a:pt x="1416687" y="156630"/>
                  <a:pt x="1410789" y="136969"/>
                </a:cubicBezTo>
                <a:cubicBezTo>
                  <a:pt x="1407782" y="126944"/>
                  <a:pt x="1401545" y="117381"/>
                  <a:pt x="1393372" y="110843"/>
                </a:cubicBezTo>
                <a:cubicBezTo>
                  <a:pt x="1386204" y="105109"/>
                  <a:pt x="1376278" y="103777"/>
                  <a:pt x="1367246" y="102135"/>
                </a:cubicBezTo>
                <a:cubicBezTo>
                  <a:pt x="1344220" y="97948"/>
                  <a:pt x="1320709" y="96985"/>
                  <a:pt x="1297577" y="93426"/>
                </a:cubicBezTo>
                <a:cubicBezTo>
                  <a:pt x="1282948" y="91175"/>
                  <a:pt x="1268712" y="86632"/>
                  <a:pt x="1254035" y="84718"/>
                </a:cubicBezTo>
                <a:cubicBezTo>
                  <a:pt x="1201903" y="77918"/>
                  <a:pt x="1097280" y="67301"/>
                  <a:pt x="1097280" y="67301"/>
                </a:cubicBezTo>
                <a:lnTo>
                  <a:pt x="1018903" y="49883"/>
                </a:lnTo>
                <a:cubicBezTo>
                  <a:pt x="1007241" y="47192"/>
                  <a:pt x="995917" y="42868"/>
                  <a:pt x="984069" y="41175"/>
                </a:cubicBezTo>
                <a:cubicBezTo>
                  <a:pt x="955189" y="37049"/>
                  <a:pt x="925978" y="35688"/>
                  <a:pt x="896983" y="32466"/>
                </a:cubicBezTo>
                <a:cubicBezTo>
                  <a:pt x="873723" y="29882"/>
                  <a:pt x="850538" y="26661"/>
                  <a:pt x="827315" y="23758"/>
                </a:cubicBezTo>
                <a:cubicBezTo>
                  <a:pt x="720672" y="-2902"/>
                  <a:pt x="724874" y="-8968"/>
                  <a:pt x="574766" y="15049"/>
                </a:cubicBezTo>
                <a:cubicBezTo>
                  <a:pt x="560434" y="17342"/>
                  <a:pt x="553195" y="35280"/>
                  <a:pt x="539932" y="41175"/>
                </a:cubicBezTo>
                <a:cubicBezTo>
                  <a:pt x="526406" y="47187"/>
                  <a:pt x="510749" y="46293"/>
                  <a:pt x="496389" y="49883"/>
                </a:cubicBezTo>
                <a:cubicBezTo>
                  <a:pt x="487483" y="52109"/>
                  <a:pt x="478474" y="54487"/>
                  <a:pt x="470263" y="58592"/>
                </a:cubicBezTo>
                <a:cubicBezTo>
                  <a:pt x="460902" y="63273"/>
                  <a:pt x="444137" y="76009"/>
                  <a:pt x="444137" y="76009"/>
                </a:cubicBezTo>
              </a:path>
            </a:pathLst>
          </a:cu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лилиния 5"/>
          <p:cNvSpPr/>
          <p:nvPr/>
        </p:nvSpPr>
        <p:spPr>
          <a:xfrm>
            <a:off x="1333848" y="848694"/>
            <a:ext cx="1402080" cy="705394"/>
          </a:xfrm>
          <a:custGeom>
            <a:avLst/>
            <a:gdLst>
              <a:gd name="connsiteX0" fmla="*/ 914400 w 1402080"/>
              <a:gd name="connsiteY0" fmla="*/ 104503 h 705394"/>
              <a:gd name="connsiteX1" fmla="*/ 783771 w 1402080"/>
              <a:gd name="connsiteY1" fmla="*/ 95794 h 705394"/>
              <a:gd name="connsiteX2" fmla="*/ 714103 w 1402080"/>
              <a:gd name="connsiteY2" fmla="*/ 78377 h 705394"/>
              <a:gd name="connsiteX3" fmla="*/ 548640 w 1402080"/>
              <a:gd name="connsiteY3" fmla="*/ 60960 h 705394"/>
              <a:gd name="connsiteX4" fmla="*/ 148045 w 1402080"/>
              <a:gd name="connsiteY4" fmla="*/ 52251 h 705394"/>
              <a:gd name="connsiteX5" fmla="*/ 95794 w 1402080"/>
              <a:gd name="connsiteY5" fmla="*/ 87085 h 705394"/>
              <a:gd name="connsiteX6" fmla="*/ 43543 w 1402080"/>
              <a:gd name="connsiteY6" fmla="*/ 130628 h 705394"/>
              <a:gd name="connsiteX7" fmla="*/ 8708 w 1402080"/>
              <a:gd name="connsiteY7" fmla="*/ 243840 h 705394"/>
              <a:gd name="connsiteX8" fmla="*/ 0 w 1402080"/>
              <a:gd name="connsiteY8" fmla="*/ 269965 h 705394"/>
              <a:gd name="connsiteX9" fmla="*/ 17417 w 1402080"/>
              <a:gd name="connsiteY9" fmla="*/ 452845 h 705394"/>
              <a:gd name="connsiteX10" fmla="*/ 34834 w 1402080"/>
              <a:gd name="connsiteY10" fmla="*/ 496388 h 705394"/>
              <a:gd name="connsiteX11" fmla="*/ 60960 w 1402080"/>
              <a:gd name="connsiteY11" fmla="*/ 513805 h 705394"/>
              <a:gd name="connsiteX12" fmla="*/ 78377 w 1402080"/>
              <a:gd name="connsiteY12" fmla="*/ 548640 h 705394"/>
              <a:gd name="connsiteX13" fmla="*/ 104503 w 1402080"/>
              <a:gd name="connsiteY13" fmla="*/ 566057 h 705394"/>
              <a:gd name="connsiteX14" fmla="*/ 130628 w 1402080"/>
              <a:gd name="connsiteY14" fmla="*/ 592183 h 705394"/>
              <a:gd name="connsiteX15" fmla="*/ 156754 w 1402080"/>
              <a:gd name="connsiteY15" fmla="*/ 600891 h 705394"/>
              <a:gd name="connsiteX16" fmla="*/ 191588 w 1402080"/>
              <a:gd name="connsiteY16" fmla="*/ 618308 h 705394"/>
              <a:gd name="connsiteX17" fmla="*/ 252548 w 1402080"/>
              <a:gd name="connsiteY17" fmla="*/ 635725 h 705394"/>
              <a:gd name="connsiteX18" fmla="*/ 278674 w 1402080"/>
              <a:gd name="connsiteY18" fmla="*/ 653143 h 705394"/>
              <a:gd name="connsiteX19" fmla="*/ 313508 w 1402080"/>
              <a:gd name="connsiteY19" fmla="*/ 661851 h 705394"/>
              <a:gd name="connsiteX20" fmla="*/ 418011 w 1402080"/>
              <a:gd name="connsiteY20" fmla="*/ 679268 h 705394"/>
              <a:gd name="connsiteX21" fmla="*/ 548640 w 1402080"/>
              <a:gd name="connsiteY21" fmla="*/ 705394 h 705394"/>
              <a:gd name="connsiteX22" fmla="*/ 984068 w 1402080"/>
              <a:gd name="connsiteY22" fmla="*/ 696685 h 705394"/>
              <a:gd name="connsiteX23" fmla="*/ 1010194 w 1402080"/>
              <a:gd name="connsiteY23" fmla="*/ 687977 h 705394"/>
              <a:gd name="connsiteX24" fmla="*/ 1045028 w 1402080"/>
              <a:gd name="connsiteY24" fmla="*/ 679268 h 705394"/>
              <a:gd name="connsiteX25" fmla="*/ 1088571 w 1402080"/>
              <a:gd name="connsiteY25" fmla="*/ 653143 h 705394"/>
              <a:gd name="connsiteX26" fmla="*/ 1184365 w 1402080"/>
              <a:gd name="connsiteY26" fmla="*/ 635725 h 705394"/>
              <a:gd name="connsiteX27" fmla="*/ 1227908 w 1402080"/>
              <a:gd name="connsiteY27" fmla="*/ 600891 h 705394"/>
              <a:gd name="connsiteX28" fmla="*/ 1254034 w 1402080"/>
              <a:gd name="connsiteY28" fmla="*/ 592183 h 705394"/>
              <a:gd name="connsiteX29" fmla="*/ 1323703 w 1402080"/>
              <a:gd name="connsiteY29" fmla="*/ 539931 h 705394"/>
              <a:gd name="connsiteX30" fmla="*/ 1358537 w 1402080"/>
              <a:gd name="connsiteY30" fmla="*/ 522514 h 705394"/>
              <a:gd name="connsiteX31" fmla="*/ 1402080 w 1402080"/>
              <a:gd name="connsiteY31" fmla="*/ 461554 h 705394"/>
              <a:gd name="connsiteX32" fmla="*/ 1393371 w 1402080"/>
              <a:gd name="connsiteY32" fmla="*/ 322217 h 705394"/>
              <a:gd name="connsiteX33" fmla="*/ 1332411 w 1402080"/>
              <a:gd name="connsiteY33" fmla="*/ 261257 h 705394"/>
              <a:gd name="connsiteX34" fmla="*/ 1297577 w 1402080"/>
              <a:gd name="connsiteY34" fmla="*/ 226423 h 705394"/>
              <a:gd name="connsiteX35" fmla="*/ 1184365 w 1402080"/>
              <a:gd name="connsiteY35" fmla="*/ 174171 h 705394"/>
              <a:gd name="connsiteX36" fmla="*/ 1123405 w 1402080"/>
              <a:gd name="connsiteY36" fmla="*/ 130628 h 705394"/>
              <a:gd name="connsiteX37" fmla="*/ 1088571 w 1402080"/>
              <a:gd name="connsiteY37" fmla="*/ 113211 h 705394"/>
              <a:gd name="connsiteX38" fmla="*/ 1062445 w 1402080"/>
              <a:gd name="connsiteY38" fmla="*/ 95794 h 705394"/>
              <a:gd name="connsiteX39" fmla="*/ 1036320 w 1402080"/>
              <a:gd name="connsiteY39" fmla="*/ 87085 h 705394"/>
              <a:gd name="connsiteX40" fmla="*/ 1010194 w 1402080"/>
              <a:gd name="connsiteY40" fmla="*/ 69668 h 705394"/>
              <a:gd name="connsiteX41" fmla="*/ 984068 w 1402080"/>
              <a:gd name="connsiteY41" fmla="*/ 60960 h 705394"/>
              <a:gd name="connsiteX42" fmla="*/ 914400 w 1402080"/>
              <a:gd name="connsiteY42" fmla="*/ 43543 h 705394"/>
              <a:gd name="connsiteX43" fmla="*/ 879565 w 1402080"/>
              <a:gd name="connsiteY43" fmla="*/ 34834 h 705394"/>
              <a:gd name="connsiteX44" fmla="*/ 809897 w 1402080"/>
              <a:gd name="connsiteY44" fmla="*/ 17417 h 705394"/>
              <a:gd name="connsiteX45" fmla="*/ 644434 w 1402080"/>
              <a:gd name="connsiteY45" fmla="*/ 0 h 705394"/>
              <a:gd name="connsiteX46" fmla="*/ 400594 w 1402080"/>
              <a:gd name="connsiteY46" fmla="*/ 8708 h 705394"/>
              <a:gd name="connsiteX47" fmla="*/ 322217 w 1402080"/>
              <a:gd name="connsiteY47" fmla="*/ 34834 h 705394"/>
              <a:gd name="connsiteX48" fmla="*/ 296091 w 1402080"/>
              <a:gd name="connsiteY48" fmla="*/ 43543 h 705394"/>
              <a:gd name="connsiteX49" fmla="*/ 269965 w 1402080"/>
              <a:gd name="connsiteY49" fmla="*/ 52251 h 705394"/>
              <a:gd name="connsiteX50" fmla="*/ 226423 w 1402080"/>
              <a:gd name="connsiteY50" fmla="*/ 69668 h 705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402080" h="705394">
                <a:moveTo>
                  <a:pt x="914400" y="104503"/>
                </a:moveTo>
                <a:cubicBezTo>
                  <a:pt x="870857" y="101600"/>
                  <a:pt x="827044" y="101438"/>
                  <a:pt x="783771" y="95794"/>
                </a:cubicBezTo>
                <a:cubicBezTo>
                  <a:pt x="760035" y="92698"/>
                  <a:pt x="737509" y="83393"/>
                  <a:pt x="714103" y="78377"/>
                </a:cubicBezTo>
                <a:cubicBezTo>
                  <a:pt x="655570" y="65834"/>
                  <a:pt x="612898" y="65903"/>
                  <a:pt x="548640" y="60960"/>
                </a:cubicBezTo>
                <a:cubicBezTo>
                  <a:pt x="386834" y="28599"/>
                  <a:pt x="392994" y="23091"/>
                  <a:pt x="148045" y="52251"/>
                </a:cubicBezTo>
                <a:cubicBezTo>
                  <a:pt x="127259" y="54725"/>
                  <a:pt x="113211" y="75474"/>
                  <a:pt x="95794" y="87085"/>
                </a:cubicBezTo>
                <a:cubicBezTo>
                  <a:pt x="59423" y="111333"/>
                  <a:pt x="77067" y="97104"/>
                  <a:pt x="43543" y="130628"/>
                </a:cubicBezTo>
                <a:cubicBezTo>
                  <a:pt x="28154" y="192182"/>
                  <a:pt x="38620" y="154104"/>
                  <a:pt x="8708" y="243840"/>
                </a:cubicBezTo>
                <a:lnTo>
                  <a:pt x="0" y="269965"/>
                </a:lnTo>
                <a:cubicBezTo>
                  <a:pt x="6089" y="379568"/>
                  <a:pt x="-7293" y="386952"/>
                  <a:pt x="17417" y="452845"/>
                </a:cubicBezTo>
                <a:cubicBezTo>
                  <a:pt x="22906" y="467482"/>
                  <a:pt x="25748" y="483667"/>
                  <a:pt x="34834" y="496388"/>
                </a:cubicBezTo>
                <a:cubicBezTo>
                  <a:pt x="40918" y="504905"/>
                  <a:pt x="52251" y="507999"/>
                  <a:pt x="60960" y="513805"/>
                </a:cubicBezTo>
                <a:cubicBezTo>
                  <a:pt x="66766" y="525417"/>
                  <a:pt x="70066" y="538667"/>
                  <a:pt x="78377" y="548640"/>
                </a:cubicBezTo>
                <a:cubicBezTo>
                  <a:pt x="85077" y="556681"/>
                  <a:pt x="96462" y="559356"/>
                  <a:pt x="104503" y="566057"/>
                </a:cubicBezTo>
                <a:cubicBezTo>
                  <a:pt x="113964" y="573941"/>
                  <a:pt x="120381" y="585351"/>
                  <a:pt x="130628" y="592183"/>
                </a:cubicBezTo>
                <a:cubicBezTo>
                  <a:pt x="138266" y="597275"/>
                  <a:pt x="148317" y="597275"/>
                  <a:pt x="156754" y="600891"/>
                </a:cubicBezTo>
                <a:cubicBezTo>
                  <a:pt x="168686" y="606005"/>
                  <a:pt x="179656" y="613194"/>
                  <a:pt x="191588" y="618308"/>
                </a:cubicBezTo>
                <a:cubicBezTo>
                  <a:pt x="209083" y="625806"/>
                  <a:pt x="234866" y="631305"/>
                  <a:pt x="252548" y="635725"/>
                </a:cubicBezTo>
                <a:cubicBezTo>
                  <a:pt x="261257" y="641531"/>
                  <a:pt x="269054" y="649020"/>
                  <a:pt x="278674" y="653143"/>
                </a:cubicBezTo>
                <a:cubicBezTo>
                  <a:pt x="289675" y="657858"/>
                  <a:pt x="301744" y="659645"/>
                  <a:pt x="313508" y="661851"/>
                </a:cubicBezTo>
                <a:cubicBezTo>
                  <a:pt x="348218" y="668359"/>
                  <a:pt x="383751" y="670703"/>
                  <a:pt x="418011" y="679268"/>
                </a:cubicBezTo>
                <a:cubicBezTo>
                  <a:pt x="507593" y="701663"/>
                  <a:pt x="463983" y="693300"/>
                  <a:pt x="548640" y="705394"/>
                </a:cubicBezTo>
                <a:lnTo>
                  <a:pt x="984068" y="696685"/>
                </a:lnTo>
                <a:cubicBezTo>
                  <a:pt x="993241" y="696339"/>
                  <a:pt x="1001368" y="690499"/>
                  <a:pt x="1010194" y="687977"/>
                </a:cubicBezTo>
                <a:cubicBezTo>
                  <a:pt x="1021702" y="684689"/>
                  <a:pt x="1033417" y="682171"/>
                  <a:pt x="1045028" y="679268"/>
                </a:cubicBezTo>
                <a:cubicBezTo>
                  <a:pt x="1059542" y="670560"/>
                  <a:pt x="1072855" y="659429"/>
                  <a:pt x="1088571" y="653143"/>
                </a:cubicBezTo>
                <a:cubicBezTo>
                  <a:pt x="1097265" y="649665"/>
                  <a:pt x="1179740" y="636496"/>
                  <a:pt x="1184365" y="635725"/>
                </a:cubicBezTo>
                <a:cubicBezTo>
                  <a:pt x="1200564" y="619527"/>
                  <a:pt x="1205939" y="611875"/>
                  <a:pt x="1227908" y="600891"/>
                </a:cubicBezTo>
                <a:cubicBezTo>
                  <a:pt x="1236119" y="596786"/>
                  <a:pt x="1245325" y="595086"/>
                  <a:pt x="1254034" y="592183"/>
                </a:cubicBezTo>
                <a:cubicBezTo>
                  <a:pt x="1278529" y="567687"/>
                  <a:pt x="1284310" y="559627"/>
                  <a:pt x="1323703" y="539931"/>
                </a:cubicBezTo>
                <a:cubicBezTo>
                  <a:pt x="1335314" y="534125"/>
                  <a:pt x="1347973" y="530060"/>
                  <a:pt x="1358537" y="522514"/>
                </a:cubicBezTo>
                <a:cubicBezTo>
                  <a:pt x="1385997" y="502900"/>
                  <a:pt x="1387425" y="490864"/>
                  <a:pt x="1402080" y="461554"/>
                </a:cubicBezTo>
                <a:cubicBezTo>
                  <a:pt x="1399177" y="415108"/>
                  <a:pt x="1402498" y="367850"/>
                  <a:pt x="1393371" y="322217"/>
                </a:cubicBezTo>
                <a:cubicBezTo>
                  <a:pt x="1388093" y="295829"/>
                  <a:pt x="1349299" y="276034"/>
                  <a:pt x="1332411" y="261257"/>
                </a:cubicBezTo>
                <a:cubicBezTo>
                  <a:pt x="1320053" y="250444"/>
                  <a:pt x="1310539" y="236504"/>
                  <a:pt x="1297577" y="226423"/>
                </a:cubicBezTo>
                <a:cubicBezTo>
                  <a:pt x="1264117" y="200399"/>
                  <a:pt x="1223883" y="187344"/>
                  <a:pt x="1184365" y="174171"/>
                </a:cubicBezTo>
                <a:cubicBezTo>
                  <a:pt x="1169407" y="162952"/>
                  <a:pt x="1141237" y="140818"/>
                  <a:pt x="1123405" y="130628"/>
                </a:cubicBezTo>
                <a:cubicBezTo>
                  <a:pt x="1112134" y="124187"/>
                  <a:pt x="1099842" y="119652"/>
                  <a:pt x="1088571" y="113211"/>
                </a:cubicBezTo>
                <a:cubicBezTo>
                  <a:pt x="1079484" y="108018"/>
                  <a:pt x="1071806" y="100475"/>
                  <a:pt x="1062445" y="95794"/>
                </a:cubicBezTo>
                <a:cubicBezTo>
                  <a:pt x="1054235" y="91689"/>
                  <a:pt x="1044530" y="91190"/>
                  <a:pt x="1036320" y="87085"/>
                </a:cubicBezTo>
                <a:cubicBezTo>
                  <a:pt x="1026959" y="82404"/>
                  <a:pt x="1019556" y="74349"/>
                  <a:pt x="1010194" y="69668"/>
                </a:cubicBezTo>
                <a:cubicBezTo>
                  <a:pt x="1001983" y="65563"/>
                  <a:pt x="992924" y="63375"/>
                  <a:pt x="984068" y="60960"/>
                </a:cubicBezTo>
                <a:cubicBezTo>
                  <a:pt x="960974" y="54662"/>
                  <a:pt x="937623" y="49349"/>
                  <a:pt x="914400" y="43543"/>
                </a:cubicBezTo>
                <a:cubicBezTo>
                  <a:pt x="902788" y="40640"/>
                  <a:pt x="890920" y="38619"/>
                  <a:pt x="879565" y="34834"/>
                </a:cubicBezTo>
                <a:cubicBezTo>
                  <a:pt x="851126" y="25353"/>
                  <a:pt x="843531" y="21621"/>
                  <a:pt x="809897" y="17417"/>
                </a:cubicBezTo>
                <a:cubicBezTo>
                  <a:pt x="754866" y="10538"/>
                  <a:pt x="699588" y="5806"/>
                  <a:pt x="644434" y="0"/>
                </a:cubicBezTo>
                <a:cubicBezTo>
                  <a:pt x="563154" y="2903"/>
                  <a:pt x="481611" y="1560"/>
                  <a:pt x="400594" y="8708"/>
                </a:cubicBezTo>
                <a:cubicBezTo>
                  <a:pt x="400591" y="8708"/>
                  <a:pt x="335281" y="30479"/>
                  <a:pt x="322217" y="34834"/>
                </a:cubicBezTo>
                <a:lnTo>
                  <a:pt x="296091" y="43543"/>
                </a:lnTo>
                <a:lnTo>
                  <a:pt x="269965" y="52251"/>
                </a:lnTo>
                <a:cubicBezTo>
                  <a:pt x="239009" y="72888"/>
                  <a:pt x="254306" y="69668"/>
                  <a:pt x="226423" y="69668"/>
                </a:cubicBezTo>
              </a:path>
            </a:pathLst>
          </a:cu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бъект 1"/>
          <p:cNvSpPr txBox="1">
            <a:spLocks/>
          </p:cNvSpPr>
          <p:nvPr/>
        </p:nvSpPr>
        <p:spPr>
          <a:xfrm>
            <a:off x="1295401" y="3165894"/>
            <a:ext cx="9601196" cy="2892695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/>
              <a:t>Активность просмотра ЭПОС родителями и учениками: </a:t>
            </a:r>
          </a:p>
          <a:p>
            <a:pPr marL="0" indent="0">
              <a:buFont typeface="Arial"/>
              <a:buNone/>
            </a:pPr>
            <a:r>
              <a:rPr lang="ru-RU" dirty="0" smtClean="0"/>
              <a:t>февраль 2023 г. – 43%, май 2023 г. – 85%</a:t>
            </a:r>
          </a:p>
          <a:p>
            <a:r>
              <a:rPr lang="ru-RU" b="1" dirty="0" smtClean="0"/>
              <a:t>Выбор предмета «Информатика» на ОГЭ:</a:t>
            </a:r>
          </a:p>
          <a:p>
            <a:pPr marL="0" indent="0">
              <a:buFont typeface="Arial"/>
              <a:buNone/>
            </a:pPr>
            <a:r>
              <a:rPr lang="ru-RU" dirty="0" smtClean="0"/>
              <a:t>2022 г. – 2 чел., 2023 г. – 2 чел., 2024 г. – 6 чел.</a:t>
            </a:r>
          </a:p>
          <a:p>
            <a:pPr marL="0" indent="0">
              <a:buFont typeface="Arial"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6561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482195"/>
              </p:ext>
            </p:extLst>
          </p:nvPr>
        </p:nvGraphicFramePr>
        <p:xfrm>
          <a:off x="1243799" y="961445"/>
          <a:ext cx="9887932" cy="5081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0987980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1099</TotalTime>
  <Words>597</Words>
  <Application>Microsoft Office PowerPoint</Application>
  <PresentationFormat>Широкоэкранный</PresentationFormat>
  <Paragraphs>79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Garamond</vt:lpstr>
      <vt:lpstr>Times New Roman</vt:lpstr>
      <vt:lpstr>Натуральные материалы</vt:lpstr>
      <vt:lpstr>  Цифровая образовательная среда в МБОУ СОШ №1  с. Вассята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Модель  «Цифровая образовательная среда в МБОУ СОШ№1»</dc:title>
  <dc:creator>Пользователь Windows</dc:creator>
  <cp:lastModifiedBy>user</cp:lastModifiedBy>
  <cp:revision>58</cp:revision>
  <dcterms:created xsi:type="dcterms:W3CDTF">2021-10-18T11:01:50Z</dcterms:created>
  <dcterms:modified xsi:type="dcterms:W3CDTF">2023-11-01T13:33:47Z</dcterms:modified>
</cp:coreProperties>
</file>