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6" d="100"/>
          <a:sy n="76" d="100"/>
        </p:scale>
        <p:origin x="27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CB26C-91E2-4459-99C0-214D6DF25E4F}" type="datetimeFigureOut">
              <a:rPr lang="ru-RU" smtClean="0"/>
              <a:t>25.08.2024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BFCDE5-6219-4C23-ADC6-429B34C42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256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96-FF55-4A08-BA41-AE2A3410B09A}" type="datetimeFigureOut">
              <a:rPr lang="ru-RU" smtClean="0"/>
              <a:t>25.08.2024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C7F1-627C-4C03-922A-88BBA56865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409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96-FF55-4A08-BA41-AE2A3410B09A}" type="datetimeFigureOut">
              <a:rPr lang="ru-RU" smtClean="0"/>
              <a:t>25.08.2024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C7F1-627C-4C03-922A-88BBA56865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279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96-FF55-4A08-BA41-AE2A3410B09A}" type="datetimeFigureOut">
              <a:rPr lang="ru-RU" smtClean="0"/>
              <a:t>25.08.2024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C7F1-627C-4C03-922A-88BBA56865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64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96-FF55-4A08-BA41-AE2A3410B09A}" type="datetimeFigureOut">
              <a:rPr lang="ru-RU" smtClean="0"/>
              <a:t>25.08.2024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C7F1-627C-4C03-922A-88BBA56865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49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96-FF55-4A08-BA41-AE2A3410B09A}" type="datetimeFigureOut">
              <a:rPr lang="ru-RU" smtClean="0"/>
              <a:t>25.08.2024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C7F1-627C-4C03-922A-88BBA56865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608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96-FF55-4A08-BA41-AE2A3410B09A}" type="datetimeFigureOut">
              <a:rPr lang="ru-RU" smtClean="0"/>
              <a:t>25.08.2024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C7F1-627C-4C03-922A-88BBA56865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54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96-FF55-4A08-BA41-AE2A3410B09A}" type="datetimeFigureOut">
              <a:rPr lang="ru-RU" smtClean="0"/>
              <a:t>25.08.2024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C7F1-627C-4C03-922A-88BBA56865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86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96-FF55-4A08-BA41-AE2A3410B09A}" type="datetimeFigureOut">
              <a:rPr lang="ru-RU" smtClean="0"/>
              <a:t>25.08.2024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C7F1-627C-4C03-922A-88BBA56865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78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96-FF55-4A08-BA41-AE2A3410B09A}" type="datetimeFigureOut">
              <a:rPr lang="ru-RU" smtClean="0"/>
              <a:t>25.08.2024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C7F1-627C-4C03-922A-88BBA56865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1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96-FF55-4A08-BA41-AE2A3410B09A}" type="datetimeFigureOut">
              <a:rPr lang="ru-RU" smtClean="0"/>
              <a:t>25.08.2024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C7F1-627C-4C03-922A-88BBA56865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2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6D96-FF55-4A08-BA41-AE2A3410B09A}" type="datetimeFigureOut">
              <a:rPr lang="ru-RU" smtClean="0"/>
              <a:t>25.08.2024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C7F1-627C-4C03-922A-88BBA56865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57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F6D96-FF55-4A08-BA41-AE2A3410B09A}" type="datetimeFigureOut">
              <a:rPr lang="ru-RU" smtClean="0"/>
              <a:t>25.08.2024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C7F1-627C-4C03-922A-88BBA56865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96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7781"/>
            <a:ext cx="10515600" cy="88084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изменениях в процедуре аттестации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32514"/>
            <a:ext cx="10515600" cy="50444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Пермского края от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16.07.2024 № 745 «Об утверждении Положения об аттестационной комиссии Министерства образования и науки Пермского края»</a:t>
            </a:r>
          </a:p>
        </p:txBody>
      </p:sp>
    </p:spTree>
    <p:extLst>
      <p:ext uri="{BB962C8B-B14F-4D97-AF65-F5344CB8AC3E}">
        <p14:creationId xmlns:p14="http://schemas.microsoft.com/office/powerpoint/2010/main" val="2815547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0669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изменениях в процедуре аттестации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5794"/>
            <a:ext cx="10515600" cy="4801169"/>
          </a:xfrm>
        </p:spPr>
        <p:txBody>
          <a:bodyPr/>
          <a:lstStyle/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коррективы в разделы портфолио: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272397"/>
              </p:ext>
            </p:extLst>
          </p:nvPr>
        </p:nvGraphicFramePr>
        <p:xfrm>
          <a:off x="947956" y="1963026"/>
          <a:ext cx="10405842" cy="4645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7074">
                  <a:extLst>
                    <a:ext uri="{9D8B030D-6E8A-4147-A177-3AD203B41FA5}">
                      <a16:colId xmlns:a16="http://schemas.microsoft.com/office/drawing/2014/main" val="1038354153"/>
                    </a:ext>
                  </a:extLst>
                </a:gridCol>
                <a:gridCol w="4006203">
                  <a:extLst>
                    <a:ext uri="{9D8B030D-6E8A-4147-A177-3AD203B41FA5}">
                      <a16:colId xmlns:a16="http://schemas.microsoft.com/office/drawing/2014/main" val="3336528749"/>
                    </a:ext>
                  </a:extLst>
                </a:gridCol>
                <a:gridCol w="3792565">
                  <a:extLst>
                    <a:ext uri="{9D8B030D-6E8A-4147-A177-3AD203B41FA5}">
                      <a16:colId xmlns:a16="http://schemas.microsoft.com/office/drawing/2014/main" val="2619752461"/>
                    </a:ext>
                  </a:extLst>
                </a:gridCol>
              </a:tblGrid>
              <a:tr h="549804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Раздел портфолио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 было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 стало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050674"/>
                  </a:ext>
                </a:extLst>
              </a:tr>
              <a:tr h="382365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Раздел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Портрет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84451"/>
                  </a:ext>
                </a:extLst>
              </a:tr>
              <a:tr h="602751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Раздел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Методическая работа и трансляция педагогического опыта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образовательной деятельности обучающихся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965056"/>
                  </a:ext>
                </a:extLst>
              </a:tr>
              <a:tr h="861072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Раздел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участия в проектной деятельности, социально-образовательных инициативах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Продуктивное использование образовательных технологий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257899"/>
                  </a:ext>
                </a:extLst>
              </a:tr>
              <a:tr h="602751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Раздел 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воспитательной работы с обучающимися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Результаты воспитательной работы с обучающимися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895418"/>
                  </a:ext>
                </a:extLst>
              </a:tr>
              <a:tr h="602751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Раздел 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Результаты образовательной деятельности обучающихся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Методическая работа и трансляция педагогического опыта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704027"/>
                  </a:ext>
                </a:extLst>
              </a:tr>
              <a:tr h="878227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Раздел 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Использование </a:t>
                      </a:r>
                      <a:r>
                        <a:rPr lang="ru-RU" dirty="0" err="1" smtClean="0"/>
                        <a:t>здоровьесберегающих</a:t>
                      </a:r>
                      <a:r>
                        <a:rPr lang="ru-RU" dirty="0" smtClean="0"/>
                        <a:t> технологий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042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82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51002"/>
            <a:ext cx="10515600" cy="1409351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изменениях в процедуре аттестации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3850"/>
            <a:ext cx="10515600" cy="4843113"/>
          </a:xfrm>
        </p:spPr>
        <p:txBody>
          <a:bodyPr>
            <a:normAutofit lnSpcReduction="10000"/>
          </a:bodyPr>
          <a:lstStyle/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Копии документов должны быть заверены руководителем ОО;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материалов в каждом разделе (пункте) Портфолио не должен превышать 20 позиций за 5 лет;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установления соответствия квалификационной категории (первой или высшей) необходимо набрать  - не менее 80% от максимальной суммы баллов;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Изменилось максимальное количество баллов по должностям педагогических работников и соответствующей квалификационной категории (первой, высшей);</a:t>
            </a:r>
          </a:p>
          <a:p>
            <a:endParaRPr lang="ru-RU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24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51002"/>
            <a:ext cx="10515600" cy="1409351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изменениях в процедуре аттестации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Появился кодификатор разделов портфолио для первой и высшей квалификационных категорий в зависимости от должности педагогического работника;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Отдельными приложениями вошли в Положение критерии оценки профессиональной деятельности педагогического работника для установления соответствия квалификационной категории «педагог-методист» и «педагог-наставник»;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материалов в каждом разделе (пункте) Портфолио не должен превышать 20 позиций за 3 года.</a:t>
            </a:r>
          </a:p>
        </p:txBody>
      </p:sp>
    </p:spTree>
    <p:extLst>
      <p:ext uri="{BB962C8B-B14F-4D97-AF65-F5344CB8AC3E}">
        <p14:creationId xmlns:p14="http://schemas.microsoft.com/office/powerpoint/2010/main" val="26300897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238</Words>
  <Application>Microsoft Office PowerPoint</Application>
  <PresentationFormat>Широкоэкранный</PresentationFormat>
  <Paragraphs>32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Об изменениях в процедуре аттестации</vt:lpstr>
      <vt:lpstr>Об изменениях в процедуре аттестации</vt:lpstr>
      <vt:lpstr>Об изменениях в процедуре аттестации</vt:lpstr>
      <vt:lpstr>Об изменениях в процедуре аттестации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изменениях в ФПУ</dc:title>
  <dc:creator>1</dc:creator>
  <cp:lastModifiedBy>1</cp:lastModifiedBy>
  <cp:revision>15</cp:revision>
  <dcterms:created xsi:type="dcterms:W3CDTF">2024-08-20T09:45:22Z</dcterms:created>
  <dcterms:modified xsi:type="dcterms:W3CDTF">2024-08-25T08:06:51Z</dcterms:modified>
</cp:coreProperties>
</file>